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99"/>
  </p:notesMasterIdLst>
  <p:handoutMasterIdLst>
    <p:handoutMasterId r:id="rId100"/>
  </p:handoutMasterIdLst>
  <p:sldIdLst>
    <p:sldId id="347" r:id="rId2"/>
    <p:sldId id="374" r:id="rId3"/>
    <p:sldId id="375" r:id="rId4"/>
    <p:sldId id="376" r:id="rId5"/>
    <p:sldId id="377" r:id="rId6"/>
    <p:sldId id="378" r:id="rId7"/>
    <p:sldId id="379" r:id="rId8"/>
    <p:sldId id="380" r:id="rId9"/>
    <p:sldId id="395" r:id="rId10"/>
    <p:sldId id="398" r:id="rId11"/>
    <p:sldId id="409" r:id="rId12"/>
    <p:sldId id="410" r:id="rId13"/>
    <p:sldId id="408" r:id="rId14"/>
    <p:sldId id="392" r:id="rId15"/>
    <p:sldId id="393" r:id="rId16"/>
    <p:sldId id="382" r:id="rId17"/>
    <p:sldId id="383" r:id="rId18"/>
    <p:sldId id="384" r:id="rId19"/>
    <p:sldId id="385" r:id="rId20"/>
    <p:sldId id="389" r:id="rId21"/>
    <p:sldId id="390" r:id="rId22"/>
    <p:sldId id="388" r:id="rId23"/>
    <p:sldId id="402" r:id="rId24"/>
    <p:sldId id="403" r:id="rId25"/>
    <p:sldId id="391" r:id="rId26"/>
    <p:sldId id="396" r:id="rId27"/>
    <p:sldId id="386" r:id="rId28"/>
    <p:sldId id="411" r:id="rId29"/>
    <p:sldId id="412" r:id="rId30"/>
    <p:sldId id="381" r:id="rId31"/>
    <p:sldId id="407" r:id="rId32"/>
    <p:sldId id="399" r:id="rId33"/>
    <p:sldId id="400" r:id="rId34"/>
    <p:sldId id="401" r:id="rId35"/>
    <p:sldId id="413" r:id="rId36"/>
    <p:sldId id="429" r:id="rId37"/>
    <p:sldId id="414" r:id="rId38"/>
    <p:sldId id="415" r:id="rId39"/>
    <p:sldId id="416" r:id="rId40"/>
    <p:sldId id="417" r:id="rId41"/>
    <p:sldId id="418" r:id="rId42"/>
    <p:sldId id="419" r:id="rId43"/>
    <p:sldId id="420" r:id="rId44"/>
    <p:sldId id="421" r:id="rId45"/>
    <p:sldId id="422" r:id="rId46"/>
    <p:sldId id="423" r:id="rId47"/>
    <p:sldId id="424" r:id="rId48"/>
    <p:sldId id="425" r:id="rId49"/>
    <p:sldId id="426" r:id="rId50"/>
    <p:sldId id="427" r:id="rId51"/>
    <p:sldId id="428" r:id="rId52"/>
    <p:sldId id="440" r:id="rId53"/>
    <p:sldId id="430" r:id="rId54"/>
    <p:sldId id="431" r:id="rId55"/>
    <p:sldId id="432" r:id="rId56"/>
    <p:sldId id="433" r:id="rId57"/>
    <p:sldId id="434" r:id="rId58"/>
    <p:sldId id="435" r:id="rId59"/>
    <p:sldId id="436" r:id="rId60"/>
    <p:sldId id="437" r:id="rId61"/>
    <p:sldId id="438" r:id="rId62"/>
    <p:sldId id="439" r:id="rId63"/>
    <p:sldId id="441" r:id="rId64"/>
    <p:sldId id="442" r:id="rId65"/>
    <p:sldId id="443" r:id="rId66"/>
    <p:sldId id="444" r:id="rId67"/>
    <p:sldId id="445" r:id="rId68"/>
    <p:sldId id="474" r:id="rId69"/>
    <p:sldId id="446" r:id="rId70"/>
    <p:sldId id="447" r:id="rId71"/>
    <p:sldId id="448" r:id="rId72"/>
    <p:sldId id="449" r:id="rId73"/>
    <p:sldId id="450" r:id="rId74"/>
    <p:sldId id="451" r:id="rId75"/>
    <p:sldId id="452" r:id="rId76"/>
    <p:sldId id="453" r:id="rId77"/>
    <p:sldId id="454" r:id="rId78"/>
    <p:sldId id="455" r:id="rId79"/>
    <p:sldId id="456" r:id="rId80"/>
    <p:sldId id="457" r:id="rId81"/>
    <p:sldId id="458" r:id="rId82"/>
    <p:sldId id="459" r:id="rId83"/>
    <p:sldId id="460" r:id="rId84"/>
    <p:sldId id="461" r:id="rId85"/>
    <p:sldId id="462" r:id="rId86"/>
    <p:sldId id="463" r:id="rId87"/>
    <p:sldId id="464" r:id="rId88"/>
    <p:sldId id="465" r:id="rId89"/>
    <p:sldId id="466" r:id="rId90"/>
    <p:sldId id="467" r:id="rId91"/>
    <p:sldId id="468" r:id="rId92"/>
    <p:sldId id="469" r:id="rId93"/>
    <p:sldId id="470" r:id="rId94"/>
    <p:sldId id="471" r:id="rId95"/>
    <p:sldId id="472" r:id="rId96"/>
    <p:sldId id="473" r:id="rId97"/>
    <p:sldId id="265" r:id="rId98"/>
  </p:sldIdLst>
  <p:sldSz cx="12195175" cy="6859588"/>
  <p:notesSz cx="6797675" cy="987425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064" userDrawn="1">
          <p15:clr>
            <a:srgbClr val="A4A3A4"/>
          </p15:clr>
        </p15:guide>
        <p15:guide id="4" orient="horz" pos="774" userDrawn="1">
          <p15:clr>
            <a:srgbClr val="A4A3A4"/>
          </p15:clr>
        </p15:guide>
        <p15:guide id="5" pos="7478">
          <p15:clr>
            <a:srgbClr val="A4A3A4"/>
          </p15:clr>
        </p15:guide>
        <p15:guide id="6" pos="204" userDrawn="1">
          <p15:clr>
            <a:srgbClr val="A4A3A4"/>
          </p15:clr>
        </p15:guide>
        <p15:guide id="7" pos="3849">
          <p15:clr>
            <a:srgbClr val="A4A3A4"/>
          </p15:clr>
        </p15:guide>
        <p15:guide id="8" pos="4708">
          <p15:clr>
            <a:srgbClr val="A4A3A4"/>
          </p15:clr>
        </p15:guide>
        <p15:guide id="9" pos="4812">
          <p15:clr>
            <a:srgbClr val="A4A3A4"/>
          </p15:clr>
        </p15:guide>
        <p15:guide id="10" pos="2865">
          <p15:clr>
            <a:srgbClr val="A4A3A4"/>
          </p15:clr>
        </p15:guide>
        <p15:guide id="11" pos="2956" userDrawn="1">
          <p15:clr>
            <a:srgbClr val="A4A3A4"/>
          </p15:clr>
        </p15:guide>
        <p15:guide id="12" orient="horz" pos="3833" userDrawn="1">
          <p15:clr>
            <a:srgbClr val="A4A3A4"/>
          </p15:clr>
        </p15:guide>
        <p15:guide id="13" orient="horz" pos="4117" userDrawn="1">
          <p15:clr>
            <a:srgbClr val="A4A3A4"/>
          </p15:clr>
        </p15:guide>
      </p15:sldGuideLst>
    </p:ext>
    <p:ext uri="{2D200454-40CA-4A62-9FC3-DE9A4176ACB9}">
      <p15:notesGuideLst xmlns:p15="http://schemas.microsoft.com/office/powerpoint/2012/main">
        <p15:guide id="1" orient="horz" pos="3110">
          <p15:clr>
            <a:srgbClr val="A4A3A4"/>
          </p15:clr>
        </p15:guide>
        <p15:guide id="2" pos="351">
          <p15:clr>
            <a:srgbClr val="A4A3A4"/>
          </p15:clr>
        </p15:guide>
        <p15:guide id="3" pos="395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3283"/>
    <a:srgbClr val="FF0000"/>
    <a:srgbClr val="666666"/>
    <a:srgbClr val="2B3F7B"/>
    <a:srgbClr val="9C277B"/>
    <a:srgbClr val="D4652D"/>
    <a:srgbClr val="9E3039"/>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66" autoAdjust="0"/>
    <p:restoredTop sz="94690" autoAdjust="0"/>
  </p:normalViewPr>
  <p:slideViewPr>
    <p:cSldViewPr snapToGrid="0" showGuides="1">
      <p:cViewPr varScale="1">
        <p:scale>
          <a:sx n="57" d="100"/>
          <a:sy n="57" d="100"/>
        </p:scale>
        <p:origin x="656" y="160"/>
      </p:cViewPr>
      <p:guideLst>
        <p:guide orient="horz" pos="1064"/>
        <p:guide orient="horz" pos="774"/>
        <p:guide pos="7478"/>
        <p:guide pos="204"/>
        <p:guide pos="3849"/>
        <p:guide pos="4708"/>
        <p:guide pos="4812"/>
        <p:guide pos="2865"/>
        <p:guide pos="2956"/>
        <p:guide orient="horz" pos="3833"/>
        <p:guide orient="horz" pos="4117"/>
      </p:guideLst>
    </p:cSldViewPr>
  </p:slid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85" d="100"/>
          <a:sy n="85" d="100"/>
        </p:scale>
        <p:origin x="-4200" y="-82"/>
      </p:cViewPr>
      <p:guideLst>
        <p:guide orient="horz" pos="3110"/>
        <p:guide pos="351"/>
        <p:guide pos="3951"/>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378824"/>
            <a:ext cx="2945659" cy="493713"/>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57213" y="661988"/>
            <a:ext cx="5715000" cy="3214687"/>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4171" y="4548205"/>
            <a:ext cx="5709333" cy="469669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31497" y="9627396"/>
            <a:ext cx="934681" cy="2217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975" indent="-180975" algn="l" defTabSz="1088776"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357188" indent="-176213"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912736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22</a:t>
            </a:fld>
            <a:endParaRPr lang="de-DE" dirty="0"/>
          </a:p>
        </p:txBody>
      </p:sp>
    </p:spTree>
    <p:extLst>
      <p:ext uri="{BB962C8B-B14F-4D97-AF65-F5344CB8AC3E}">
        <p14:creationId xmlns:p14="http://schemas.microsoft.com/office/powerpoint/2010/main" val="2145309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54</a:t>
            </a:fld>
            <a:endParaRPr lang="de-DE" dirty="0"/>
          </a:p>
        </p:txBody>
      </p:sp>
    </p:spTree>
    <p:extLst>
      <p:ext uri="{BB962C8B-B14F-4D97-AF65-F5344CB8AC3E}">
        <p14:creationId xmlns:p14="http://schemas.microsoft.com/office/powerpoint/2010/main" val="1079997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57</a:t>
            </a:fld>
            <a:endParaRPr lang="de-DE" dirty="0"/>
          </a:p>
        </p:txBody>
      </p:sp>
    </p:spTree>
    <p:extLst>
      <p:ext uri="{BB962C8B-B14F-4D97-AF65-F5344CB8AC3E}">
        <p14:creationId xmlns:p14="http://schemas.microsoft.com/office/powerpoint/2010/main" val="830382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58</a:t>
            </a:fld>
            <a:endParaRPr lang="de-DE" dirty="0"/>
          </a:p>
        </p:txBody>
      </p:sp>
    </p:spTree>
    <p:extLst>
      <p:ext uri="{BB962C8B-B14F-4D97-AF65-F5344CB8AC3E}">
        <p14:creationId xmlns:p14="http://schemas.microsoft.com/office/powerpoint/2010/main" val="1300377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69</a:t>
            </a:fld>
            <a:endParaRPr lang="en-US"/>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3881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70</a:t>
            </a:fld>
            <a:endParaRPr lang="en-US"/>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r>
              <a:rPr lang="en-US" b="1" dirty="0"/>
              <a:t>Trainer Notes</a:t>
            </a:r>
          </a:p>
          <a:p>
            <a:pPr marL="285750" indent="-285750">
              <a:buFont typeface="Arial" charset="0"/>
              <a:buChar char="•"/>
            </a:pPr>
            <a:r>
              <a:rPr lang="en-US" dirty="0"/>
              <a:t>Further details on </a:t>
            </a:r>
            <a:r>
              <a:rPr lang="en-US" dirty="0" err="1"/>
              <a:t>TensorBoard</a:t>
            </a:r>
            <a:r>
              <a:rPr lang="en-US" dirty="0"/>
              <a:t> can be found here: https://</a:t>
            </a:r>
            <a:r>
              <a:rPr lang="en-US" dirty="0" err="1"/>
              <a:t>www.tensorflow.org</a:t>
            </a:r>
            <a:r>
              <a:rPr lang="en-US" dirty="0"/>
              <a:t>/</a:t>
            </a:r>
            <a:r>
              <a:rPr lang="en-US" dirty="0" err="1"/>
              <a:t>get_started</a:t>
            </a:r>
            <a:r>
              <a:rPr lang="en-US" dirty="0"/>
              <a:t>/</a:t>
            </a:r>
            <a:r>
              <a:rPr lang="en-US" dirty="0" err="1"/>
              <a:t>graph_viz</a:t>
            </a:r>
            <a:endParaRPr lang="en-US" dirty="0"/>
          </a:p>
          <a:p>
            <a:pPr marL="285750" indent="-285750">
              <a:buFont typeface="Arial" charset="0"/>
              <a:buChar char="•"/>
            </a:pPr>
            <a:r>
              <a:rPr lang="en-US" dirty="0"/>
              <a:t>During</a:t>
            </a:r>
            <a:r>
              <a:rPr lang="en-US" baseline="0" dirty="0"/>
              <a:t> research, the use of the above mentioned abstraction layers can be beneficial. Whereas, such tools typically come at the price of reduced functionality and require specific licensing. Therefore, they are generally not recommended for product development-related use</a:t>
            </a:r>
            <a:endParaRPr lang="en-US" dirty="0"/>
          </a:p>
        </p:txBody>
      </p:sp>
    </p:spTree>
    <p:extLst>
      <p:ext uri="{BB962C8B-B14F-4D97-AF65-F5344CB8AC3E}">
        <p14:creationId xmlns:p14="http://schemas.microsoft.com/office/powerpoint/2010/main" val="285673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73</a:t>
            </a:fld>
            <a:endParaRPr lang="en-US"/>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r>
              <a:rPr lang="en-US" b="1" dirty="0"/>
              <a:t>Trainer Notes</a:t>
            </a:r>
          </a:p>
          <a:p>
            <a:pPr marL="285750" marR="0" indent="-285750" algn="l" defTabSz="1088776" rtl="0" eaLnBrk="1" fontAlgn="auto" latinLnBrk="0" hangingPunct="1">
              <a:lnSpc>
                <a:spcPct val="100000"/>
              </a:lnSpc>
              <a:spcBef>
                <a:spcPts val="0"/>
              </a:spcBef>
              <a:spcAft>
                <a:spcPts val="0"/>
              </a:spcAft>
              <a:buClrTx/>
              <a:buSzTx/>
              <a:buFont typeface="Arial" charset="0"/>
              <a:buChar char="•"/>
              <a:tabLst/>
              <a:defRPr/>
            </a:pPr>
            <a:r>
              <a:rPr lang="en-US" sz="1400" b="0" i="0" kern="1200" dirty="0">
                <a:solidFill>
                  <a:schemeClr val="tx1"/>
                </a:solidFill>
                <a:effectLst/>
                <a:latin typeface="+mn-lt"/>
                <a:ea typeface="+mn-ea"/>
                <a:cs typeface="+mn-cs"/>
              </a:rPr>
              <a:t>As with SAP Leonardo</a:t>
            </a:r>
            <a:r>
              <a:rPr lang="en-US" sz="1400" b="0" i="0" kern="1200" baseline="0" dirty="0">
                <a:solidFill>
                  <a:schemeClr val="tx1"/>
                </a:solidFill>
                <a:effectLst/>
                <a:latin typeface="+mn-lt"/>
                <a:ea typeface="+mn-ea"/>
                <a:cs typeface="+mn-cs"/>
              </a:rPr>
              <a:t> </a:t>
            </a:r>
            <a:r>
              <a:rPr lang="en-US" sz="1400" b="0" i="0" kern="1200" dirty="0">
                <a:solidFill>
                  <a:schemeClr val="tx1"/>
                </a:solidFill>
                <a:effectLst/>
                <a:latin typeface="+mn-lt"/>
                <a:ea typeface="+mn-ea"/>
                <a:cs typeface="+mn-cs"/>
              </a:rPr>
              <a:t>we embrace open standards, data scientists will be able to apply frameworks such as TensorFlow</a:t>
            </a:r>
            <a:r>
              <a:rPr lang="en-US" sz="1400" b="0" i="0" kern="1200" baseline="0" dirty="0">
                <a:solidFill>
                  <a:schemeClr val="tx1"/>
                </a:solidFill>
                <a:effectLst/>
                <a:latin typeface="+mn-lt"/>
                <a:ea typeface="+mn-ea"/>
                <a:cs typeface="+mn-cs"/>
              </a:rPr>
              <a:t> to </a:t>
            </a:r>
            <a:r>
              <a:rPr lang="en-US" sz="1400" b="0" i="0" kern="1200" dirty="0">
                <a:solidFill>
                  <a:schemeClr val="tx1"/>
                </a:solidFill>
                <a:effectLst/>
                <a:latin typeface="+mn-lt"/>
                <a:ea typeface="+mn-ea"/>
                <a:cs typeface="+mn-cs"/>
              </a:rPr>
              <a:t>develop their models</a:t>
            </a:r>
          </a:p>
          <a:p>
            <a:pPr marL="285750" marR="0" indent="-285750" algn="l" defTabSz="1088776" rtl="0" eaLnBrk="1" fontAlgn="auto" latinLnBrk="0" hangingPunct="1">
              <a:lnSpc>
                <a:spcPct val="100000"/>
              </a:lnSpc>
              <a:spcBef>
                <a:spcPts val="0"/>
              </a:spcBef>
              <a:spcAft>
                <a:spcPts val="0"/>
              </a:spcAft>
              <a:buClrTx/>
              <a:buSzTx/>
              <a:buFont typeface="Arial" charset="0"/>
              <a:buChar char="•"/>
              <a:tabLst/>
              <a:defRPr/>
            </a:pPr>
            <a:r>
              <a:rPr lang="en-US" sz="1400" b="0" i="0" kern="1200" dirty="0">
                <a:solidFill>
                  <a:schemeClr val="tx1"/>
                </a:solidFill>
                <a:effectLst/>
                <a:latin typeface="+mn-lt"/>
                <a:ea typeface="+mn-ea"/>
                <a:cs typeface="+mn-cs"/>
              </a:rPr>
              <a:t>Please outline the </a:t>
            </a:r>
            <a:r>
              <a:rPr lang="en-US" sz="1400" b="0" i="0" kern="1200" baseline="0" dirty="0">
                <a:solidFill>
                  <a:schemeClr val="tx1"/>
                </a:solidFill>
                <a:effectLst/>
                <a:latin typeface="+mn-lt"/>
                <a:ea typeface="+mn-ea"/>
                <a:cs typeface="+mn-cs"/>
              </a:rPr>
              <a:t>integration of TensorFlow with SAP Leonardo once relevant information has become available</a:t>
            </a:r>
          </a:p>
          <a:p>
            <a:pPr marL="285750" marR="0" indent="-285750" algn="l" defTabSz="1088776" rtl="0" eaLnBrk="1" fontAlgn="auto" latinLnBrk="0" hangingPunct="1">
              <a:lnSpc>
                <a:spcPct val="100000"/>
              </a:lnSpc>
              <a:spcBef>
                <a:spcPts val="0"/>
              </a:spcBef>
              <a:spcAft>
                <a:spcPts val="0"/>
              </a:spcAft>
              <a:buClrTx/>
              <a:buSzTx/>
              <a:buFont typeface="Arial" charset="0"/>
              <a:buChar char="•"/>
              <a:tabLst/>
              <a:defRPr/>
            </a:pPr>
            <a:r>
              <a:rPr lang="en-US" sz="1400" b="0" i="0" kern="1200" baseline="0" dirty="0">
                <a:solidFill>
                  <a:schemeClr val="tx1"/>
                </a:solidFill>
                <a:effectLst/>
                <a:latin typeface="+mn-lt"/>
                <a:ea typeface="+mn-ea"/>
                <a:cs typeface="+mn-cs"/>
              </a:rPr>
              <a:t>You may want to share the following video provided by Google introducing </a:t>
            </a:r>
            <a:r>
              <a:rPr lang="en-US" sz="1400" b="0" i="0" kern="1200" baseline="0" dirty="0" err="1">
                <a:solidFill>
                  <a:schemeClr val="tx1"/>
                </a:solidFill>
                <a:effectLst/>
                <a:latin typeface="+mn-lt"/>
                <a:ea typeface="+mn-ea"/>
                <a:cs typeface="+mn-cs"/>
              </a:rPr>
              <a:t>Tensorflow</a:t>
            </a:r>
            <a:r>
              <a:rPr lang="en-US" sz="1400" b="0" i="0" kern="1200" baseline="0" dirty="0">
                <a:solidFill>
                  <a:schemeClr val="tx1"/>
                </a:solidFill>
                <a:effectLst/>
                <a:latin typeface="+mn-lt"/>
                <a:ea typeface="+mn-ea"/>
                <a:cs typeface="+mn-cs"/>
              </a:rPr>
              <a:t>: https://</a:t>
            </a:r>
            <a:r>
              <a:rPr lang="en-US" sz="1400" b="0" i="0" kern="1200" baseline="0" dirty="0" err="1">
                <a:solidFill>
                  <a:schemeClr val="tx1"/>
                </a:solidFill>
                <a:effectLst/>
                <a:latin typeface="+mn-lt"/>
                <a:ea typeface="+mn-ea"/>
                <a:cs typeface="+mn-cs"/>
              </a:rPr>
              <a:t>youtu.be</a:t>
            </a:r>
            <a:r>
              <a:rPr lang="en-US" sz="1400" b="0" i="0" kern="1200" baseline="0" dirty="0">
                <a:solidFill>
                  <a:schemeClr val="tx1"/>
                </a:solidFill>
                <a:effectLst/>
                <a:latin typeface="+mn-lt"/>
                <a:ea typeface="+mn-ea"/>
                <a:cs typeface="+mn-cs"/>
              </a:rPr>
              <a:t>/mWl45NkFBOc</a:t>
            </a:r>
          </a:p>
          <a:p>
            <a:pPr marL="285750" marR="0" indent="-285750" algn="l" defTabSz="1088776" rtl="0" eaLnBrk="1" fontAlgn="auto" latinLnBrk="0" hangingPunct="1">
              <a:lnSpc>
                <a:spcPct val="100000"/>
              </a:lnSpc>
              <a:spcBef>
                <a:spcPts val="0"/>
              </a:spcBef>
              <a:spcAft>
                <a:spcPts val="0"/>
              </a:spcAft>
              <a:buClrTx/>
              <a:buSzTx/>
              <a:buFont typeface="Arial" charset="0"/>
              <a:buChar char="•"/>
              <a:tabLst/>
              <a:defRPr/>
            </a:pPr>
            <a:endParaRPr lang="en-US" sz="14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15852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97</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1867744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global12.sap.com/corporate-en/legal/copyright/index.epx"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global.sap.com/corporate-de/legal/copyright/index.epx" TargetMode="Externa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with picture - short">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Rectangle 2"/>
          <p:cNvSpPr/>
          <p:nvPr/>
        </p:nvSpPr>
        <p:spPr bwMode="gray">
          <a:xfrm>
            <a:off x="324000" y="0"/>
            <a:ext cx="11545200" cy="2160000"/>
          </a:xfrm>
          <a:prstGeom prst="rect">
            <a:avLst/>
          </a:prstGeom>
          <a:solidFill>
            <a:schemeClr val="bg1">
              <a:alpha val="75000"/>
            </a:schemeClr>
          </a:solidFill>
          <a:ln w="6350"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67999" y="324075"/>
            <a:ext cx="10620000" cy="923330"/>
          </a:xfrm>
        </p:spPr>
        <p:txBody>
          <a:bodyPr anchor="t" anchorCtr="0">
            <a:noAutofit/>
          </a:bodyPr>
          <a:lstStyle>
            <a:lvl1pPr>
              <a:defRPr sz="6000">
                <a:solidFill>
                  <a:schemeClr val="tx1"/>
                </a:solidFill>
              </a:defRPr>
            </a:lvl1pPr>
          </a:lstStyle>
          <a:p>
            <a:r>
              <a:rPr lang="en-US" dirty="0"/>
              <a:t>Short Presentation Title</a:t>
            </a:r>
          </a:p>
        </p:txBody>
      </p:sp>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40520"/>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Speaker’s Name, SAP (delete if not needed)</a:t>
            </a:r>
            <a:br>
              <a:rPr lang="en-US" dirty="0"/>
            </a:br>
            <a:r>
              <a:rPr lang="en-US" dirty="0"/>
              <a:t>Month 00, 2017</a:t>
            </a:r>
          </a:p>
        </p:txBody>
      </p:sp>
      <p:sp>
        <p:nvSpPr>
          <p:cNvPr id="7" name="TextBox 6"/>
          <p:cNvSpPr txBox="1"/>
          <p:nvPr/>
        </p:nvSpPr>
        <p:spPr>
          <a:xfrm rot="21360000">
            <a:off x="4212456" y="3628659"/>
            <a:ext cx="3770263" cy="276999"/>
          </a:xfrm>
          <a:prstGeom prst="rect">
            <a:avLst/>
          </a:prstGeom>
          <a:noFill/>
        </p:spPr>
        <p:txBody>
          <a:bodyPr wrap="none" lIns="0" tIns="0" rIns="0" bIns="0" rtlCol="0">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50000"/>
              </a:spcBef>
              <a:spcAft>
                <a:spcPct val="0"/>
              </a:spcAft>
              <a:buClr>
                <a:srgbClr val="F0AB00"/>
              </a:buClr>
              <a:buSzPct val="80000"/>
            </a:pPr>
            <a:r>
              <a:rPr lang="en-US" sz="1800" kern="0" dirty="0">
                <a:solidFill>
                  <a:schemeClr val="tx1"/>
                </a:solidFill>
                <a:ea typeface="Arial Unicode MS" pitchFamily="34" charset="-128"/>
                <a:cs typeface="Arial Unicode MS" pitchFamily="34" charset="-128"/>
              </a:rPr>
              <a:t>Use this title slide only with an</a:t>
            </a:r>
            <a:r>
              <a:rPr lang="en-US" sz="1800" kern="0" baseline="0" dirty="0">
                <a:solidFill>
                  <a:schemeClr val="tx1"/>
                </a:solidFill>
                <a:ea typeface="Arial Unicode MS" pitchFamily="34" charset="-128"/>
                <a:cs typeface="Arial Unicode MS" pitchFamily="34" charset="-128"/>
              </a:rPr>
              <a:t> image</a:t>
            </a:r>
            <a:endParaRPr lang="en-US" sz="1800" kern="0" dirty="0">
              <a:solidFill>
                <a:schemeClr val="tx1"/>
              </a:solidFill>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4293301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078"/>
            <a:ext cx="11545200" cy="4392043"/>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1037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2391"/>
            <a:ext cx="5662800"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6208016" y="1692391"/>
            <a:ext cx="5662800"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805734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75"/>
            <a:ext cx="11545200" cy="756175"/>
          </a:xfrm>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2391"/>
            <a:ext cx="3740400"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8133317" y="1692391"/>
            <a:ext cx="3740400"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hasCustomPrompt="1"/>
          </p:nvPr>
        </p:nvSpPr>
        <p:spPr>
          <a:xfrm>
            <a:off x="4228658" y="1692391"/>
            <a:ext cx="3740400"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00778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
        <p:nvSpPr>
          <p:cNvPr id="5" name="Picture Placeholder 4"/>
          <p:cNvSpPr>
            <a:spLocks noGrp="1"/>
          </p:cNvSpPr>
          <p:nvPr>
            <p:ph type="pic" sz="quarter" idx="10"/>
          </p:nvPr>
        </p:nvSpPr>
        <p:spPr bwMode="gray">
          <a:xfrm>
            <a:off x="7639050" y="1691079"/>
            <a:ext cx="4232275" cy="4392042"/>
          </a:xfrm>
          <a:solidFill>
            <a:schemeClr val="bg1">
              <a:lumMod val="95000"/>
            </a:schemeClr>
          </a:solidFill>
        </p:spPr>
        <p:txBody>
          <a:bodyPr tIns="1543147" anchor="t" anchorCtr="0"/>
          <a:lstStyle>
            <a:lvl1pPr algn="ctr">
              <a:defRPr b="0"/>
            </a:lvl1pPr>
          </a:lstStyle>
          <a:p>
            <a:r>
              <a:rPr lang="en-US"/>
              <a:t>Drag picture to placeholder or click icon to add</a:t>
            </a:r>
            <a:endParaRPr lang="en-US" dirty="0"/>
          </a:p>
        </p:txBody>
      </p:sp>
      <p:sp>
        <p:nvSpPr>
          <p:cNvPr id="7" name="Text Placeholder 6"/>
          <p:cNvSpPr>
            <a:spLocks noGrp="1"/>
          </p:cNvSpPr>
          <p:nvPr>
            <p:ph type="body" sz="quarter" idx="11" hasCustomPrompt="1"/>
          </p:nvPr>
        </p:nvSpPr>
        <p:spPr bwMode="gray">
          <a:xfrm>
            <a:off x="324000" y="1691079"/>
            <a:ext cx="7149950" cy="4392042"/>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26966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
        <p:nvSpPr>
          <p:cNvPr id="5" name="Picture Placeholder 4"/>
          <p:cNvSpPr>
            <a:spLocks noGrp="1"/>
          </p:cNvSpPr>
          <p:nvPr>
            <p:ph type="pic" sz="quarter" idx="10"/>
          </p:nvPr>
        </p:nvSpPr>
        <p:spPr bwMode="gray">
          <a:xfrm>
            <a:off x="6208016" y="1692392"/>
            <a:ext cx="5662800"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en-US"/>
              <a:t>Drag picture to placeholder or click icon to add</a:t>
            </a:r>
            <a:endParaRPr lang="en-US" dirty="0"/>
          </a:p>
        </p:txBody>
      </p:sp>
      <p:sp>
        <p:nvSpPr>
          <p:cNvPr id="7" name="Text Placeholder 6"/>
          <p:cNvSpPr>
            <a:spLocks noGrp="1"/>
          </p:cNvSpPr>
          <p:nvPr>
            <p:ph type="body" sz="quarter" idx="11" hasCustomPrompt="1"/>
          </p:nvPr>
        </p:nvSpPr>
        <p:spPr bwMode="gray">
          <a:xfrm>
            <a:off x="324000" y="1692392"/>
            <a:ext cx="5662800"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70796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
        <p:nvSpPr>
          <p:cNvPr id="5" name="Picture Placeholder 4"/>
          <p:cNvSpPr>
            <a:spLocks noGrp="1"/>
          </p:cNvSpPr>
          <p:nvPr>
            <p:ph type="pic" sz="quarter" idx="10"/>
          </p:nvPr>
        </p:nvSpPr>
        <p:spPr bwMode="gray">
          <a:xfrm>
            <a:off x="4706938" y="1692392"/>
            <a:ext cx="7164387"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en-US"/>
              <a:t>Drag picture to placeholder or click icon to add</a:t>
            </a:r>
            <a:endParaRPr lang="en-US" dirty="0"/>
          </a:p>
        </p:txBody>
      </p:sp>
      <p:sp>
        <p:nvSpPr>
          <p:cNvPr id="7" name="Text Placeholder 6"/>
          <p:cNvSpPr>
            <a:spLocks noGrp="1"/>
          </p:cNvSpPr>
          <p:nvPr>
            <p:ph type="body" sz="quarter" idx="11" hasCustomPrompt="1"/>
          </p:nvPr>
        </p:nvSpPr>
        <p:spPr bwMode="gray">
          <a:xfrm>
            <a:off x="324000" y="1692392"/>
            <a:ext cx="4224188"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58831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x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1800000"/>
            <a:ext cx="11545200" cy="923330"/>
          </a:xfrm>
        </p:spPr>
        <p:txBody>
          <a:bodyPr anchor="b" anchorCtr="0">
            <a:noAutofit/>
          </a:bodyPr>
          <a:lstStyle>
            <a:lvl1pPr algn="l">
              <a:defRPr sz="6000">
                <a:solidFill>
                  <a:schemeClr val="tx1"/>
                </a:solidFill>
                <a:latin typeface="+mj-lt"/>
              </a:defRPr>
            </a:lvl1pPr>
          </a:lstStyle>
          <a:p>
            <a:r>
              <a:rPr lang="en-US" dirty="0"/>
              <a:t>Click to edit text</a:t>
            </a:r>
          </a:p>
        </p:txBody>
      </p:sp>
      <p:sp>
        <p:nvSpPr>
          <p:cNvPr id="3" name="Rectangle 2"/>
          <p:cNvSpPr/>
          <p:nvPr/>
        </p:nvSpPr>
        <p:spPr bwMode="gray">
          <a:xfrm>
            <a:off x="173620" y="1088020"/>
            <a:ext cx="11806177" cy="324091"/>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4" name="Rectangle 3"/>
          <p:cNvSpPr/>
          <p:nvPr userDrawn="1"/>
        </p:nvSpPr>
        <p:spPr bwMode="gray">
          <a:xfrm>
            <a:off x="173620" y="1088020"/>
            <a:ext cx="11806177" cy="324091"/>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794350553"/>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080"/>
            <a:ext cx="5662800" cy="1721198"/>
          </a:xfrm>
        </p:spPr>
        <p:txBody>
          <a:bodyPr/>
          <a:lstStyle>
            <a:lvl1pPr>
              <a:defRPr/>
            </a:lvl1pPr>
          </a:lstStyle>
          <a:p>
            <a:pPr lvl="0"/>
            <a:r>
              <a:rPr lang="en-US" noProof="0" dirty="0"/>
              <a:t>First level</a:t>
            </a:r>
          </a:p>
          <a:p>
            <a:pPr lvl="1"/>
            <a:r>
              <a:rPr lang="en-US" dirty="0"/>
              <a:t>Second level</a:t>
            </a:r>
          </a:p>
        </p:txBody>
      </p:sp>
      <p:sp>
        <p:nvSpPr>
          <p:cNvPr id="13" name="Text Placeholder 3"/>
          <p:cNvSpPr>
            <a:spLocks noGrp="1"/>
          </p:cNvSpPr>
          <p:nvPr>
            <p:ph type="body" sz="quarter" idx="14" hasCustomPrompt="1"/>
          </p:nvPr>
        </p:nvSpPr>
        <p:spPr>
          <a:xfrm>
            <a:off x="6208016" y="1691080"/>
            <a:ext cx="5662800" cy="1721198"/>
          </a:xfrm>
        </p:spPr>
        <p:txBody>
          <a:bodyPr/>
          <a:lstStyle>
            <a:lvl1pPr>
              <a:defRPr/>
            </a:lvl1pPr>
          </a:lstStyle>
          <a:p>
            <a:pPr lvl="0"/>
            <a:r>
              <a:rPr lang="en-US" noProof="0" dirty="0"/>
              <a:t>First level</a:t>
            </a:r>
          </a:p>
          <a:p>
            <a:pPr lvl="1"/>
            <a:r>
              <a:rPr lang="en-US" dirty="0"/>
              <a:t>Second level</a:t>
            </a:r>
          </a:p>
        </p:txBody>
      </p:sp>
      <p:sp>
        <p:nvSpPr>
          <p:cNvPr id="9" name="Picture Placeholder 4"/>
          <p:cNvSpPr>
            <a:spLocks noGrp="1"/>
          </p:cNvSpPr>
          <p:nvPr>
            <p:ph type="pic" sz="quarter" idx="15"/>
          </p:nvPr>
        </p:nvSpPr>
        <p:spPr bwMode="gray">
          <a:xfrm>
            <a:off x="324000" y="3574318"/>
            <a:ext cx="5662800" cy="2508804"/>
          </a:xfrm>
          <a:solidFill>
            <a:schemeClr val="bg1">
              <a:lumMod val="95000"/>
            </a:schemeClr>
          </a:solidFill>
        </p:spPr>
        <p:txBody>
          <a:bodyPr tIns="600113" anchor="t" anchorCtr="0"/>
          <a:lstStyle>
            <a:lvl1pPr algn="ctr">
              <a:defRPr b="0"/>
            </a:lvl1pPr>
          </a:lstStyle>
          <a:p>
            <a:r>
              <a:rPr lang="en-US"/>
              <a:t>Drag picture to placeholder or click icon to add</a:t>
            </a:r>
            <a:endParaRPr lang="en-US" dirty="0"/>
          </a:p>
        </p:txBody>
      </p:sp>
      <p:sp>
        <p:nvSpPr>
          <p:cNvPr id="11" name="Picture Placeholder 4"/>
          <p:cNvSpPr>
            <a:spLocks noGrp="1"/>
          </p:cNvSpPr>
          <p:nvPr>
            <p:ph type="pic" sz="quarter" idx="16"/>
          </p:nvPr>
        </p:nvSpPr>
        <p:spPr bwMode="gray">
          <a:xfrm>
            <a:off x="6208016" y="3574318"/>
            <a:ext cx="5662800" cy="2508804"/>
          </a:xfrm>
          <a:solidFill>
            <a:schemeClr val="bg1">
              <a:lumMod val="95000"/>
            </a:schemeClr>
          </a:solidFill>
        </p:spPr>
        <p:txBody>
          <a:bodyPr tIns="600113" anchor="t" anchorCtr="0"/>
          <a:lstStyle>
            <a:lvl1pPr algn="ctr">
              <a:defRPr b="0"/>
            </a:lvl1pPr>
          </a:lstStyle>
          <a:p>
            <a:r>
              <a:rPr lang="en-US"/>
              <a:t>Drag picture to placeholder or click icon to add</a:t>
            </a:r>
            <a:endParaRPr lang="en-US" dirty="0"/>
          </a:p>
        </p:txBody>
      </p:sp>
    </p:spTree>
    <p:extLst>
      <p:ext uri="{BB962C8B-B14F-4D97-AF65-F5344CB8AC3E}">
        <p14:creationId xmlns:p14="http://schemas.microsoft.com/office/powerpoint/2010/main" val="27202932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7" name="Content Placeholder 2"/>
          <p:cNvSpPr>
            <a:spLocks noGrp="1"/>
          </p:cNvSpPr>
          <p:nvPr>
            <p:ph idx="1" hasCustomPrompt="1"/>
          </p:nvPr>
        </p:nvSpPr>
        <p:spPr>
          <a:xfrm>
            <a:off x="324000" y="1692390"/>
            <a:ext cx="11545200" cy="4393017"/>
          </a:xfrm>
        </p:spPr>
        <p:txBody>
          <a:bodyPr tIns="0"/>
          <a:lstStyle>
            <a:lvl1pPr algn="l">
              <a:defRPr b="0"/>
            </a:lvl1pPr>
          </a:lstStyle>
          <a:p>
            <a:pPr lvl="0"/>
            <a:r>
              <a:rPr lang="en-US" dirty="0"/>
              <a:t>Click to add content</a:t>
            </a:r>
          </a:p>
        </p:txBody>
      </p:sp>
    </p:spTree>
    <p:extLst>
      <p:ext uri="{BB962C8B-B14F-4D97-AF65-F5344CB8AC3E}">
        <p14:creationId xmlns:p14="http://schemas.microsoft.com/office/powerpoint/2010/main" val="6044320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Discussion panel</a:t>
            </a:r>
          </a:p>
        </p:txBody>
      </p:sp>
      <p:sp>
        <p:nvSpPr>
          <p:cNvPr id="5" name="Text Placeholder 4"/>
          <p:cNvSpPr>
            <a:spLocks noGrp="1"/>
          </p:cNvSpPr>
          <p:nvPr>
            <p:ph type="body" sz="quarter" idx="10" hasCustomPrompt="1"/>
          </p:nvPr>
        </p:nvSpPr>
        <p:spPr>
          <a:xfrm>
            <a:off x="324000" y="1692392"/>
            <a:ext cx="11545200" cy="3385542"/>
          </a:xfrm>
        </p:spPr>
        <p:txBody>
          <a:bodyPr>
            <a:spAutoFit/>
          </a:bodyPr>
          <a:lstStyle>
            <a:lvl1pPr>
              <a:spcBef>
                <a:spcPts val="2400"/>
              </a:spcBef>
              <a:defRPr/>
            </a:lvl1pPr>
          </a:lstStyle>
          <a:p>
            <a:r>
              <a:rPr lang="en-US" dirty="0"/>
              <a:t>Title of discussion panel</a:t>
            </a:r>
          </a:p>
          <a:p>
            <a:r>
              <a:rPr lang="en-US" b="0" dirty="0"/>
              <a:t>Speaker Name, Company 1</a:t>
            </a:r>
          </a:p>
          <a:p>
            <a:r>
              <a:rPr lang="en-US" b="0" dirty="0"/>
              <a:t>Speaker Name, Company 2</a:t>
            </a:r>
          </a:p>
          <a:p>
            <a:r>
              <a:rPr lang="en-US" b="0" dirty="0"/>
              <a:t>Speaker Name, Company 3</a:t>
            </a:r>
          </a:p>
          <a:p>
            <a:r>
              <a:rPr lang="en-US" b="0" dirty="0"/>
              <a:t>Speaker Name, Company 4</a:t>
            </a:r>
          </a:p>
          <a:p>
            <a:r>
              <a:rPr lang="en-US" b="0" dirty="0"/>
              <a:t>Speaker Name, Company 5</a:t>
            </a:r>
          </a:p>
        </p:txBody>
      </p:sp>
    </p:spTree>
    <p:extLst>
      <p:ext uri="{BB962C8B-B14F-4D97-AF65-F5344CB8AC3E}">
        <p14:creationId xmlns:p14="http://schemas.microsoft.com/office/powerpoint/2010/main" val="2827807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with picture - two lines">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Rectangle 6"/>
          <p:cNvSpPr/>
          <p:nvPr/>
        </p:nvSpPr>
        <p:spPr bwMode="gray">
          <a:xfrm>
            <a:off x="324000" y="0"/>
            <a:ext cx="11545200" cy="2160000"/>
          </a:xfrm>
          <a:prstGeom prst="rect">
            <a:avLst/>
          </a:prstGeom>
          <a:solidFill>
            <a:schemeClr val="bg1">
              <a:alpha val="75000"/>
            </a:schemeClr>
          </a:solidFill>
          <a:ln w="6350" algn="ctr">
            <a:noFill/>
            <a:miter lim="800000"/>
            <a:headEnd/>
            <a:tailEnd/>
          </a:ln>
        </p:spPr>
        <p:txBody>
          <a:bodyPr lIns="107163" tIns="85730" rIns="107163" bIns="85730" rtlCol="0" anchor="b" anchorCtr="0"/>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 name="Rectangle 9"/>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39177"/>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Speaker’s Name, SAP (delete if not needed)</a:t>
            </a:r>
            <a:br>
              <a:rPr lang="en-US" dirty="0"/>
            </a:br>
            <a:r>
              <a:rPr lang="en-US" dirty="0"/>
              <a:t>Month 00, 2017</a:t>
            </a:r>
          </a:p>
        </p:txBody>
      </p:sp>
      <p:sp>
        <p:nvSpPr>
          <p:cNvPr id="9" name="Title 1"/>
          <p:cNvSpPr>
            <a:spLocks noGrp="1"/>
          </p:cNvSpPr>
          <p:nvPr>
            <p:ph type="ctrTitle" hasCustomPrompt="1"/>
          </p:nvPr>
        </p:nvSpPr>
        <p:spPr bwMode="gray">
          <a:xfrm>
            <a:off x="467999" y="324075"/>
            <a:ext cx="10620000" cy="1107996"/>
          </a:xfrm>
        </p:spPr>
        <p:txBody>
          <a:bodyPr anchor="t" anchorCtr="0">
            <a:noAutofit/>
          </a:bodyPr>
          <a:lstStyle>
            <a:lvl1pPr>
              <a:defRPr sz="3600">
                <a:solidFill>
                  <a:sysClr val="windowText" lastClr="000000"/>
                </a:solidFill>
                <a:latin typeface="+mj-lt"/>
              </a:defRPr>
            </a:lvl1pPr>
          </a:lstStyle>
          <a:p>
            <a:r>
              <a:rPr lang="en-US" sz="3600" dirty="0"/>
              <a:t>Alternate Presentation Title</a:t>
            </a:r>
            <a:br>
              <a:rPr lang="en-US" sz="3600" dirty="0"/>
            </a:br>
            <a:r>
              <a:rPr lang="en-US" sz="3600" dirty="0"/>
              <a:t>Breaks to Two Lines</a:t>
            </a:r>
            <a:endParaRPr lang="en-US" dirty="0"/>
          </a:p>
        </p:txBody>
      </p:sp>
      <p:sp>
        <p:nvSpPr>
          <p:cNvPr id="12" name="TextBox 11"/>
          <p:cNvSpPr txBox="1"/>
          <p:nvPr/>
        </p:nvSpPr>
        <p:spPr>
          <a:xfrm rot="21360000">
            <a:off x="4212456" y="3628659"/>
            <a:ext cx="3770263" cy="276999"/>
          </a:xfrm>
          <a:prstGeom prst="rect">
            <a:avLst/>
          </a:prstGeom>
          <a:noFill/>
        </p:spPr>
        <p:txBody>
          <a:bodyPr wrap="none" lIns="0" tIns="0" rIns="0" bIns="0" rtlCol="0">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50000"/>
              </a:spcBef>
              <a:spcAft>
                <a:spcPct val="0"/>
              </a:spcAft>
              <a:buClr>
                <a:srgbClr val="F0AB00"/>
              </a:buClr>
              <a:buSzPct val="80000"/>
            </a:pPr>
            <a:r>
              <a:rPr lang="en-US" sz="1800" kern="0" dirty="0">
                <a:solidFill>
                  <a:schemeClr val="tx1"/>
                </a:solidFill>
                <a:ea typeface="Arial Unicode MS" pitchFamily="34" charset="-128"/>
                <a:cs typeface="Arial Unicode MS" pitchFamily="34" charset="-128"/>
              </a:rPr>
              <a:t>Use this title slide only with an</a:t>
            </a:r>
            <a:r>
              <a:rPr lang="en-US" sz="1800" kern="0" baseline="0" dirty="0">
                <a:solidFill>
                  <a:schemeClr val="tx1"/>
                </a:solidFill>
                <a:ea typeface="Arial Unicode MS" pitchFamily="34" charset="-128"/>
                <a:cs typeface="Arial Unicode MS" pitchFamily="34" charset="-128"/>
              </a:rPr>
              <a:t> image</a:t>
            </a:r>
            <a:endParaRPr lang="en-US" sz="1800" kern="0" dirty="0">
              <a:solidFill>
                <a:schemeClr val="tx1"/>
              </a:solidFill>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15749080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 name="Rectangle 9"/>
          <p:cNvSpPr/>
          <p:nvPr userDrawn="1"/>
        </p:nvSpPr>
        <p:spPr bwMode="gray">
          <a:xfrm>
            <a:off x="173620" y="1088020"/>
            <a:ext cx="11806177" cy="324091"/>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03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Screensho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33300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p:nvSpPr>
        <p:spPr bwMode="gray">
          <a:xfrm>
            <a:off x="324000" y="324075"/>
            <a:ext cx="11547324" cy="756175"/>
          </a:xfrm>
          <a:prstGeom prst="rect">
            <a:avLst/>
          </a:prstGeom>
        </p:spPr>
        <p:txBody>
          <a:bodyPr vert="horz" lIns="0" tIns="0" rIns="0" bIns="0" rtlCol="0" anchor="ctr" anchorCtr="0">
            <a:noAutofit/>
          </a:bodyPr>
          <a:lstStyle/>
          <a:p>
            <a:pPr algn="l" defTabSz="1088776" rtl="0" eaLnBrk="1" latinLnBrk="0" hangingPunct="1">
              <a:spcBef>
                <a:spcPct val="0"/>
              </a:spcBef>
              <a:buNone/>
            </a:pPr>
            <a:r>
              <a:rPr lang="en-US" sz="2900" b="1" kern="1200" noProof="0" dirty="0">
                <a:solidFill>
                  <a:schemeClr val="accent2"/>
                </a:solidFill>
                <a:latin typeface="+mj-lt"/>
                <a:ea typeface="+mj-ea"/>
                <a:cs typeface="+mj-cs"/>
              </a:rPr>
              <a:t>© 2017 SAP SE or an SAP affiliate company.</a:t>
            </a:r>
            <a:r>
              <a:rPr lang="en-US" sz="2900" b="1" kern="1200" baseline="0" noProof="0" dirty="0">
                <a:solidFill>
                  <a:schemeClr val="accent2"/>
                </a:solidFill>
                <a:latin typeface="+mj-lt"/>
                <a:ea typeface="+mj-ea"/>
                <a:cs typeface="+mj-cs"/>
              </a:rPr>
              <a:t> </a:t>
            </a:r>
            <a:r>
              <a:rPr lang="en-US" sz="2900" b="1" kern="1200" noProof="0" dirty="0">
                <a:solidFill>
                  <a:schemeClr val="accent2"/>
                </a:solidFill>
                <a:latin typeface="+mj-lt"/>
                <a:ea typeface="+mj-ea"/>
                <a:cs typeface="+mj-cs"/>
              </a:rPr>
              <a:t>All rights reserved.</a:t>
            </a:r>
          </a:p>
        </p:txBody>
      </p:sp>
      <p:sp>
        <p:nvSpPr>
          <p:cNvPr id="5" name="TextBox 4"/>
          <p:cNvSpPr txBox="1"/>
          <p:nvPr/>
        </p:nvSpPr>
        <p:spPr bwMode="gray">
          <a:xfrm>
            <a:off x="323999" y="1692000"/>
            <a:ext cx="11547325" cy="3539430"/>
          </a:xfrm>
          <a:prstGeom prst="rect">
            <a:avLst/>
          </a:prstGeom>
          <a:noFill/>
        </p:spPr>
        <p:txBody>
          <a:bodyPr wrap="square" lIns="0" tIns="0" rIns="0" bIns="0" rtlCol="0">
            <a:spAutoFit/>
          </a:bodyPr>
          <a:lstStyle/>
          <a:p>
            <a:r>
              <a:rPr lang="en-US" sz="12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1200"/>
              </a:spcBef>
            </a:pPr>
            <a:r>
              <a:rPr lang="en-US" sz="12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Please see </a:t>
            </a:r>
            <a:r>
              <a:rPr lang="en-US" sz="1200" kern="1200" dirty="0">
                <a:solidFill>
                  <a:schemeClr val="tx1"/>
                </a:solidFill>
                <a:latin typeface="Arial"/>
                <a:ea typeface="Arial Unicode MS" panose="020B0604020202020204" pitchFamily="34" charset="-128"/>
                <a:cs typeface="+mn-cs"/>
                <a:hlinkClick r:id="rId2"/>
              </a:rPr>
              <a:t>http://global12.sap.com/corporate-en/legal/copyright/index.epx</a:t>
            </a:r>
            <a:r>
              <a:rPr lang="en-US" sz="1200" kern="1200" dirty="0">
                <a:solidFill>
                  <a:schemeClr val="tx1"/>
                </a:solidFill>
                <a:latin typeface="Arial"/>
                <a:ea typeface="Arial Unicode MS" panose="020B0604020202020204" pitchFamily="34" charset="-128"/>
                <a:cs typeface="+mn-cs"/>
              </a:rPr>
              <a:t> for additional trademark information and notices.</a:t>
            </a:r>
          </a:p>
          <a:p>
            <a:pPr>
              <a:spcBef>
                <a:spcPts val="1200"/>
              </a:spcBef>
            </a:pPr>
            <a:r>
              <a:rPr lang="en-US" sz="1200" kern="1200" dirty="0">
                <a:solidFill>
                  <a:schemeClr val="tx1"/>
                </a:solidFill>
                <a:latin typeface="Arial"/>
                <a:ea typeface="Arial Unicode MS" panose="020B0604020202020204" pitchFamily="34" charset="-128"/>
                <a:cs typeface="+mn-cs"/>
              </a:rPr>
              <a:t>Some software products marketed by SAP SE and its distributors contain proprietary software components of other software vendors.</a:t>
            </a:r>
          </a:p>
          <a:p>
            <a:pPr>
              <a:spcBef>
                <a:spcPts val="1200"/>
              </a:spcBef>
            </a:pPr>
            <a:r>
              <a:rPr lang="en-US" sz="1200" kern="1200" dirty="0">
                <a:solidFill>
                  <a:schemeClr val="tx1"/>
                </a:solidFill>
                <a:latin typeface="Arial"/>
                <a:ea typeface="Arial Unicode MS" panose="020B0604020202020204" pitchFamily="34" charset="-128"/>
                <a:cs typeface="+mn-cs"/>
              </a:rPr>
              <a:t>National product specifications may vary.</a:t>
            </a:r>
          </a:p>
          <a:p>
            <a:pPr>
              <a:spcBef>
                <a:spcPts val="1200"/>
              </a:spcBef>
            </a:pPr>
            <a:r>
              <a:rPr lang="en-US" sz="12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SE or its affiliated companies shall not be liable for errors or omissions with respect to the materials. The only warranties for SAP SE or SAP affiliate company products and </a:t>
            </a:r>
            <a:br>
              <a:rPr lang="en-US" sz="1200" kern="1200" dirty="0">
                <a:solidFill>
                  <a:schemeClr val="tx1"/>
                </a:solidFill>
                <a:latin typeface="Arial"/>
                <a:ea typeface="Arial Unicode MS" panose="020B0604020202020204" pitchFamily="34" charset="-128"/>
                <a:cs typeface="+mn-cs"/>
              </a:rPr>
            </a:br>
            <a:r>
              <a:rPr lang="en-US" sz="1200" kern="1200" dirty="0">
                <a:solidFill>
                  <a:schemeClr val="tx1"/>
                </a:solidFill>
                <a:latin typeface="Arial"/>
                <a:ea typeface="Arial Unicode MS" panose="020B0604020202020204" pitchFamily="34" charset="-128"/>
                <a:cs typeface="+mn-cs"/>
              </a:rPr>
              <a:t>services are those that are set forth in the express warranty statements accompanying such products and services, if any. Nothing herein should be construed as constituting an additional warranty. </a:t>
            </a:r>
          </a:p>
          <a:p>
            <a:pPr>
              <a:spcBef>
                <a:spcPts val="1200"/>
              </a:spcBef>
            </a:pPr>
            <a:r>
              <a:rPr lang="en-US" sz="12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a:t>
            </a:r>
            <a:br>
              <a:rPr lang="en-US" sz="1200" kern="1200" dirty="0">
                <a:solidFill>
                  <a:schemeClr val="tx1"/>
                </a:solidFill>
                <a:latin typeface="Arial"/>
                <a:ea typeface="Arial Unicode MS" panose="020B0604020202020204" pitchFamily="34" charset="-128"/>
                <a:cs typeface="+mn-cs"/>
              </a:rPr>
            </a:br>
            <a:r>
              <a:rPr lang="en-US" sz="1200" kern="1200" dirty="0">
                <a:solidFill>
                  <a:schemeClr val="tx1"/>
                </a:solidFill>
                <a:latin typeface="Arial"/>
                <a:ea typeface="Arial Unicode MS" panose="020B0604020202020204" pitchFamily="34" charset="-128"/>
                <a:cs typeface="+mn-cs"/>
              </a:rPr>
              <a:t>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a:t>
            </a:r>
            <a:br>
              <a:rPr lang="en-US" sz="1200" kern="1200" dirty="0">
                <a:solidFill>
                  <a:schemeClr val="tx1"/>
                </a:solidFill>
                <a:latin typeface="Arial"/>
                <a:ea typeface="Arial Unicode MS" panose="020B0604020202020204" pitchFamily="34" charset="-128"/>
                <a:cs typeface="+mn-cs"/>
              </a:rPr>
            </a:br>
            <a:r>
              <a:rPr lang="en-US" sz="1200" kern="1200" dirty="0">
                <a:solidFill>
                  <a:schemeClr val="tx1"/>
                </a:solidFill>
                <a:latin typeface="Arial"/>
                <a:ea typeface="Arial Unicode MS" panose="020B0604020202020204" pitchFamily="34" charset="-128"/>
                <a:cs typeface="+mn-cs"/>
              </a:rPr>
              <a:t>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Tree>
    <p:extLst>
      <p:ext uri="{BB962C8B-B14F-4D97-AF65-F5344CB8AC3E}">
        <p14:creationId xmlns:p14="http://schemas.microsoft.com/office/powerpoint/2010/main" val="33957775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p:nvSpPr>
        <p:spPr bwMode="gray">
          <a:xfrm>
            <a:off x="324000" y="324075"/>
            <a:ext cx="11547324" cy="756175"/>
          </a:xfrm>
          <a:prstGeom prst="rect">
            <a:avLst/>
          </a:prstGeom>
        </p:spPr>
        <p:txBody>
          <a:bodyPr vert="horz" lIns="0" tIns="0" rIns="0" bIns="0" rtlCol="0" anchor="ctr" anchorCtr="0">
            <a:noAutofit/>
          </a:bodyPr>
          <a:lstStyle/>
          <a:p>
            <a:pPr marL="0" marR="0" indent="0" algn="l" defTabSz="1088776" rtl="0" eaLnBrk="1" fontAlgn="auto" latinLnBrk="0" hangingPunct="1">
              <a:lnSpc>
                <a:spcPct val="100000"/>
              </a:lnSpc>
              <a:spcBef>
                <a:spcPct val="0"/>
              </a:spcBef>
              <a:spcAft>
                <a:spcPts val="0"/>
              </a:spcAft>
              <a:buClrTx/>
              <a:buSzTx/>
              <a:buFontTx/>
              <a:buNone/>
              <a:tabLst/>
              <a:defRPr/>
            </a:pPr>
            <a:r>
              <a:rPr lang="de-DE" sz="2900" b="1" kern="1200" noProof="0" dirty="0">
                <a:solidFill>
                  <a:schemeClr val="accent2"/>
                </a:solidFill>
                <a:latin typeface="+mj-lt"/>
                <a:ea typeface="+mj-ea"/>
                <a:cs typeface="+mj-cs"/>
              </a:rPr>
              <a:t>© 2017 SAP SE oder ein SAP-Konzernunternehmen. </a:t>
            </a:r>
            <a:br>
              <a:rPr lang="de-DE" sz="2900" b="1" kern="1200" noProof="0" dirty="0">
                <a:solidFill>
                  <a:schemeClr val="accent2"/>
                </a:solidFill>
                <a:latin typeface="+mj-lt"/>
                <a:ea typeface="+mj-ea"/>
                <a:cs typeface="+mj-cs"/>
              </a:rPr>
            </a:br>
            <a:r>
              <a:rPr lang="de-DE" sz="2900" b="1" kern="1200" noProof="0" dirty="0">
                <a:solidFill>
                  <a:schemeClr val="accent2"/>
                </a:solidFill>
                <a:latin typeface="+mj-lt"/>
                <a:ea typeface="+mj-ea"/>
                <a:cs typeface="+mj-cs"/>
              </a:rPr>
              <a:t>Alle Rechte vorbehalten.</a:t>
            </a:r>
          </a:p>
        </p:txBody>
      </p:sp>
      <p:sp>
        <p:nvSpPr>
          <p:cNvPr id="8" name="TextBox 7"/>
          <p:cNvSpPr txBox="1"/>
          <p:nvPr/>
        </p:nvSpPr>
        <p:spPr bwMode="gray">
          <a:xfrm>
            <a:off x="323999" y="1692000"/>
            <a:ext cx="11547325" cy="4278094"/>
          </a:xfrm>
          <a:prstGeom prst="rect">
            <a:avLst/>
          </a:prstGeom>
          <a:noFill/>
        </p:spPr>
        <p:txBody>
          <a:bodyPr wrap="square" lIns="0" tIns="0" rIns="0" bIns="0" rtlCol="0">
            <a:spAutoFit/>
          </a:bodyPr>
          <a:lstStyle/>
          <a:p>
            <a:r>
              <a:rPr lang="de-DE" sz="12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a:t>
            </a:r>
            <a:r>
              <a:rPr lang="en-US" sz="1200" kern="1200" dirty="0">
                <a:solidFill>
                  <a:schemeClr val="tx1"/>
                </a:solidFill>
                <a:latin typeface="Arial"/>
                <a:ea typeface="Arial Unicode MS" panose="020B0604020202020204" pitchFamily="34" charset="-128"/>
                <a:cs typeface="+mn-cs"/>
              </a:rPr>
              <a:t>SAP SE </a:t>
            </a:r>
            <a:r>
              <a:rPr lang="de-DE" sz="1200" kern="1200" noProof="0" dirty="0">
                <a:solidFill>
                  <a:schemeClr val="tx1"/>
                </a:solidFill>
                <a:effectLst/>
                <a:latin typeface="Arial"/>
                <a:ea typeface="+mn-ea"/>
                <a:cs typeface="+mn-cs"/>
              </a:rPr>
              <a:t>oder ein SAP-Konzernunternehmen nicht gestattet.</a:t>
            </a:r>
          </a:p>
          <a:p>
            <a:pPr>
              <a:spcBef>
                <a:spcPts val="1200"/>
              </a:spcBef>
            </a:pPr>
            <a:r>
              <a:rPr lang="de-DE" sz="12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a:t>
            </a:r>
            <a:br>
              <a:rPr lang="de-DE" sz="1200" kern="1200" noProof="0" dirty="0">
                <a:solidFill>
                  <a:schemeClr val="tx1"/>
                </a:solidFill>
                <a:effectLst/>
                <a:latin typeface="Arial"/>
                <a:ea typeface="+mn-ea"/>
                <a:cs typeface="+mn-cs"/>
              </a:rPr>
            </a:br>
            <a:r>
              <a:rPr lang="en-US" sz="1200" kern="1200" dirty="0">
                <a:solidFill>
                  <a:schemeClr val="tx1"/>
                </a:solidFill>
                <a:latin typeface="Arial"/>
                <a:ea typeface="Arial Unicode MS" panose="020B0604020202020204" pitchFamily="34" charset="-128"/>
                <a:cs typeface="+mn-cs"/>
              </a:rPr>
              <a:t>SAP SE </a:t>
            </a:r>
            <a:r>
              <a:rPr lang="de-DE" sz="1200" kern="1200" noProof="0" dirty="0">
                <a:solidFill>
                  <a:schemeClr val="tx1"/>
                </a:solidFill>
                <a:effectLst/>
                <a:latin typeface="Arial"/>
                <a:ea typeface="+mn-ea"/>
                <a:cs typeface="+mn-cs"/>
              </a:rPr>
              <a:t>(oder von einem SAP-Konzernunternehmen) in Deutschland und verschiedenen anderen Ländern weltweit. </a:t>
            </a:r>
            <a:br>
              <a:rPr lang="de-DE" sz="1200" kern="1200" noProof="0" dirty="0">
                <a:solidFill>
                  <a:schemeClr val="tx1"/>
                </a:solidFill>
                <a:effectLst/>
                <a:latin typeface="Arial"/>
                <a:ea typeface="+mn-ea"/>
                <a:cs typeface="+mn-cs"/>
              </a:rPr>
            </a:br>
            <a:r>
              <a:rPr lang="de-DE" sz="1200" kern="1200" noProof="0" dirty="0">
                <a:solidFill>
                  <a:schemeClr val="tx1"/>
                </a:solidFill>
                <a:effectLst/>
                <a:latin typeface="Arial"/>
                <a:ea typeface="+mn-ea"/>
                <a:cs typeface="+mn-cs"/>
              </a:rPr>
              <a:t>Weitere Hinweise und Informationen zum Markenrecht finden Sie unter </a:t>
            </a:r>
            <a:r>
              <a:rPr lang="de-DE" sz="1200" kern="1200" noProof="0" dirty="0">
                <a:solidFill>
                  <a:schemeClr val="tx1"/>
                </a:solidFill>
                <a:effectLst/>
                <a:latin typeface="Arial"/>
                <a:ea typeface="+mn-ea"/>
                <a:cs typeface="+mn-cs"/>
                <a:hlinkClick r:id="rId2"/>
              </a:rPr>
              <a:t>http://global.sap.com/corporate-de/legal/copyright/index.epx</a:t>
            </a:r>
            <a:r>
              <a:rPr lang="de-DE" sz="1200" kern="1200" noProof="0" dirty="0">
                <a:solidFill>
                  <a:schemeClr val="tx1"/>
                </a:solidFill>
                <a:effectLst/>
                <a:latin typeface="Arial"/>
                <a:ea typeface="+mn-ea"/>
                <a:cs typeface="+mn-cs"/>
              </a:rPr>
              <a:t>.</a:t>
            </a:r>
          </a:p>
          <a:p>
            <a:pPr>
              <a:spcBef>
                <a:spcPts val="1200"/>
              </a:spcBef>
            </a:pPr>
            <a:r>
              <a:rPr lang="de-DE" sz="1200" kern="1200" noProof="0" dirty="0">
                <a:solidFill>
                  <a:schemeClr val="tx1"/>
                </a:solidFill>
                <a:effectLst/>
                <a:latin typeface="Arial"/>
                <a:ea typeface="+mn-ea"/>
                <a:cs typeface="+mn-cs"/>
              </a:rPr>
              <a:t>Die von </a:t>
            </a:r>
            <a:r>
              <a:rPr lang="en-US" sz="1200" kern="1200" dirty="0">
                <a:solidFill>
                  <a:schemeClr val="tx1"/>
                </a:solidFill>
                <a:latin typeface="Arial"/>
                <a:ea typeface="Arial Unicode MS" panose="020B0604020202020204" pitchFamily="34" charset="-128"/>
                <a:cs typeface="+mn-cs"/>
              </a:rPr>
              <a:t>SAP SE </a:t>
            </a:r>
            <a:r>
              <a:rPr lang="de-DE" sz="1200" kern="1200" noProof="0" dirty="0">
                <a:solidFill>
                  <a:schemeClr val="tx1"/>
                </a:solidFill>
                <a:effectLst/>
                <a:latin typeface="Arial"/>
                <a:ea typeface="+mn-ea"/>
                <a:cs typeface="+mn-cs"/>
              </a:rPr>
              <a:t>oder deren Vertriebsfirmen angebotenen Softwareprodukte können Softwarekomponenten auch anderer Softwarehersteller enthalten.</a:t>
            </a:r>
          </a:p>
          <a:p>
            <a:pPr>
              <a:spcBef>
                <a:spcPts val="1200"/>
              </a:spcBef>
            </a:pPr>
            <a:r>
              <a:rPr lang="de-DE" sz="1200" kern="1200" noProof="0" dirty="0">
                <a:solidFill>
                  <a:schemeClr val="tx1"/>
                </a:solidFill>
                <a:effectLst/>
                <a:latin typeface="Arial"/>
                <a:ea typeface="+mn-ea"/>
                <a:cs typeface="+mn-cs"/>
              </a:rPr>
              <a:t>Produkte können länderspezifische Unterschiede aufweisen.</a:t>
            </a:r>
          </a:p>
          <a:p>
            <a:pPr>
              <a:spcBef>
                <a:spcPts val="1200"/>
              </a:spcBef>
            </a:pPr>
            <a:r>
              <a:rPr lang="de-DE" sz="1200" kern="1200" noProof="0" dirty="0">
                <a:solidFill>
                  <a:schemeClr val="tx1"/>
                </a:solidFill>
                <a:effectLst/>
                <a:latin typeface="Arial"/>
                <a:ea typeface="+mn-ea"/>
                <a:cs typeface="+mn-cs"/>
              </a:rPr>
              <a:t>Die vorliegenden Unterlagen werden von der </a:t>
            </a:r>
            <a:r>
              <a:rPr lang="en-US" sz="1200" kern="1200" dirty="0">
                <a:solidFill>
                  <a:schemeClr val="tx1"/>
                </a:solidFill>
                <a:latin typeface="Arial"/>
                <a:ea typeface="Arial Unicode MS" panose="020B0604020202020204" pitchFamily="34" charset="-128"/>
                <a:cs typeface="+mn-cs"/>
              </a:rPr>
              <a:t>SAP SE </a:t>
            </a:r>
            <a:r>
              <a:rPr lang="de-DE" sz="1200" kern="1200" noProof="0" dirty="0">
                <a:solidFill>
                  <a:schemeClr val="tx1"/>
                </a:solidFill>
                <a:effectLst/>
                <a:latin typeface="Arial"/>
                <a:ea typeface="+mn-ea"/>
                <a:cs typeface="+mn-cs"/>
              </a:rPr>
              <a:t>oder einem SAP-Konzernunternehmen bereitgestellt und dienen ausschließlich zu Informationszwecken. </a:t>
            </a:r>
            <a:br>
              <a:rPr lang="de-DE" sz="1200" kern="1200" noProof="0" dirty="0">
                <a:solidFill>
                  <a:schemeClr val="tx1"/>
                </a:solidFill>
                <a:effectLst/>
                <a:latin typeface="Arial"/>
                <a:ea typeface="+mn-ea"/>
                <a:cs typeface="+mn-cs"/>
              </a:rPr>
            </a:br>
            <a:r>
              <a:rPr lang="de-DE" sz="1200" kern="1200" noProof="0" dirty="0">
                <a:solidFill>
                  <a:schemeClr val="tx1"/>
                </a:solidFill>
                <a:effectLst/>
                <a:latin typeface="Arial"/>
                <a:ea typeface="+mn-ea"/>
                <a:cs typeface="+mn-cs"/>
              </a:rPr>
              <a:t>Die </a:t>
            </a:r>
            <a:r>
              <a:rPr lang="en-US" sz="1200" kern="1200" dirty="0">
                <a:solidFill>
                  <a:schemeClr val="tx1"/>
                </a:solidFill>
                <a:latin typeface="Arial"/>
                <a:ea typeface="Arial Unicode MS" panose="020B0604020202020204" pitchFamily="34" charset="-128"/>
                <a:cs typeface="+mn-cs"/>
              </a:rPr>
              <a:t>SAP SE </a:t>
            </a:r>
            <a:r>
              <a:rPr lang="de-DE" sz="1200" kern="1200" noProof="0" dirty="0">
                <a:solidFill>
                  <a:schemeClr val="tx1"/>
                </a:solidFill>
                <a:effectLst/>
                <a:latin typeface="Arial"/>
                <a:ea typeface="+mn-ea"/>
                <a:cs typeface="+mn-cs"/>
              </a:rPr>
              <a:t>oder ihre Konzernunternehmen übernehmen keinerlei Haftung oder Gewährleistung für Fehler oder Unvollständigkeiten in </a:t>
            </a:r>
            <a:r>
              <a:rPr lang="de-DE" sz="1200" kern="1200" baseline="0" noProof="0" dirty="0">
                <a:solidFill>
                  <a:schemeClr val="tx1"/>
                </a:solidFill>
                <a:effectLst/>
                <a:latin typeface="Arial"/>
                <a:ea typeface="+mn-ea"/>
                <a:cs typeface="+mn-cs"/>
              </a:rPr>
              <a:t> </a:t>
            </a:r>
            <a:r>
              <a:rPr lang="de-DE" sz="1200" kern="1200" noProof="0" dirty="0">
                <a:solidFill>
                  <a:schemeClr val="tx1"/>
                </a:solidFill>
                <a:effectLst/>
                <a:latin typeface="Arial"/>
                <a:ea typeface="+mn-ea"/>
                <a:cs typeface="+mn-cs"/>
              </a:rPr>
              <a:t>dieser Publikation. </a:t>
            </a:r>
            <a:br>
              <a:rPr lang="de-DE" sz="1200" kern="1200" noProof="0" dirty="0">
                <a:solidFill>
                  <a:schemeClr val="tx1"/>
                </a:solidFill>
                <a:effectLst/>
                <a:latin typeface="Arial"/>
                <a:ea typeface="+mn-ea"/>
                <a:cs typeface="+mn-cs"/>
              </a:rPr>
            </a:br>
            <a:r>
              <a:rPr lang="de-DE" sz="1200" kern="1200" noProof="0" dirty="0">
                <a:solidFill>
                  <a:schemeClr val="tx1"/>
                </a:solidFill>
                <a:effectLst/>
                <a:latin typeface="Arial"/>
                <a:ea typeface="+mn-ea"/>
                <a:cs typeface="+mn-cs"/>
              </a:rPr>
              <a:t>Die </a:t>
            </a:r>
            <a:r>
              <a:rPr lang="en-US" sz="1200" kern="1200" dirty="0">
                <a:solidFill>
                  <a:schemeClr val="tx1"/>
                </a:solidFill>
                <a:latin typeface="Arial"/>
                <a:ea typeface="Arial Unicode MS" panose="020B0604020202020204" pitchFamily="34" charset="-128"/>
                <a:cs typeface="+mn-cs"/>
              </a:rPr>
              <a:t>SAP SE </a:t>
            </a:r>
            <a:r>
              <a:rPr lang="de-DE" sz="1200" kern="1200" noProof="0" dirty="0">
                <a:solidFill>
                  <a:schemeClr val="tx1"/>
                </a:solidFill>
                <a:effectLst/>
                <a:latin typeface="Arial"/>
                <a:ea typeface="+mn-ea"/>
                <a:cs typeface="+mn-cs"/>
              </a:rPr>
              <a:t>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lang="de-DE" sz="1200" kern="1200" noProof="0" dirty="0">
                <a:solidFill>
                  <a:schemeClr val="tx1"/>
                </a:solidFill>
                <a:effectLst/>
                <a:latin typeface="Arial"/>
                <a:ea typeface="+mn-ea"/>
                <a:cs typeface="+mn-cs"/>
              </a:rPr>
              <a:t>Insbesondere sind die </a:t>
            </a:r>
            <a:r>
              <a:rPr lang="en-US" sz="1200" kern="1200" dirty="0">
                <a:solidFill>
                  <a:schemeClr val="tx1"/>
                </a:solidFill>
                <a:latin typeface="Arial"/>
                <a:ea typeface="Arial Unicode MS" panose="020B0604020202020204" pitchFamily="34" charset="-128"/>
                <a:cs typeface="+mn-cs"/>
              </a:rPr>
              <a:t>SAP SE </a:t>
            </a:r>
            <a:r>
              <a:rPr lang="de-DE" sz="1200" kern="1200" noProof="0" dirty="0">
                <a:solidFill>
                  <a:schemeClr val="tx1"/>
                </a:solidFill>
                <a:effectLst/>
                <a:latin typeface="Arial"/>
                <a:ea typeface="+mn-ea"/>
                <a:cs typeface="+mn-cs"/>
              </a:rPr>
              <a:t>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a:t>
            </a:r>
            <a:br>
              <a:rPr lang="de-DE" sz="1200" kern="1200" noProof="0" dirty="0">
                <a:solidFill>
                  <a:schemeClr val="tx1"/>
                </a:solidFill>
                <a:effectLst/>
                <a:latin typeface="Arial"/>
                <a:ea typeface="+mn-ea"/>
                <a:cs typeface="+mn-cs"/>
              </a:rPr>
            </a:br>
            <a:r>
              <a:rPr lang="de-DE" sz="1200" kern="1200" noProof="0" dirty="0">
                <a:solidFill>
                  <a:schemeClr val="tx1"/>
                </a:solidFill>
                <a:effectLst/>
                <a:latin typeface="Arial"/>
                <a:ea typeface="+mn-ea"/>
                <a:cs typeface="+mn-cs"/>
              </a:rPr>
              <a:t>die Strategie und etwaige künftige Entwicklungen, Produkte und/oder Plattformen der </a:t>
            </a:r>
            <a:r>
              <a:rPr lang="en-US" sz="1200" kern="1200" dirty="0">
                <a:solidFill>
                  <a:schemeClr val="tx1"/>
                </a:solidFill>
                <a:latin typeface="Arial"/>
                <a:ea typeface="Arial Unicode MS" panose="020B0604020202020204" pitchFamily="34" charset="-128"/>
                <a:cs typeface="+mn-cs"/>
              </a:rPr>
              <a:t>SAP SE </a:t>
            </a:r>
            <a:r>
              <a:rPr lang="de-DE" sz="1200" kern="1200" noProof="0" dirty="0">
                <a:solidFill>
                  <a:schemeClr val="tx1"/>
                </a:solidFill>
                <a:effectLst/>
                <a:latin typeface="Arial"/>
                <a:ea typeface="+mn-ea"/>
                <a:cs typeface="+mn-cs"/>
              </a:rPr>
              <a:t>oder ihrer Konzernunternehmen können von der </a:t>
            </a:r>
            <a:r>
              <a:rPr lang="en-US" sz="1200" kern="1200" dirty="0">
                <a:solidFill>
                  <a:schemeClr val="tx1"/>
                </a:solidFill>
                <a:latin typeface="Arial"/>
                <a:ea typeface="Arial Unicode MS" panose="020B0604020202020204" pitchFamily="34" charset="-128"/>
                <a:cs typeface="+mn-cs"/>
              </a:rPr>
              <a:t>SAP SE </a:t>
            </a:r>
            <a:r>
              <a:rPr lang="de-DE" sz="1200" kern="1200" noProof="0" dirty="0">
                <a:solidFill>
                  <a:schemeClr val="tx1"/>
                </a:solidFill>
                <a:effectLst/>
                <a:latin typeface="Arial"/>
                <a:ea typeface="+mn-ea"/>
                <a:cs typeface="+mn-cs"/>
              </a:rPr>
              <a:t>oder ihren Konzernunternehmen jederzeit und ohne Angabe von Gründen unangekündigt geändert werden. </a:t>
            </a:r>
            <a:br>
              <a:rPr lang="de-DE" sz="1200" kern="1200" noProof="0" dirty="0">
                <a:solidFill>
                  <a:schemeClr val="tx1"/>
                </a:solidFill>
                <a:effectLst/>
                <a:latin typeface="Arial"/>
                <a:ea typeface="+mn-ea"/>
                <a:cs typeface="+mn-cs"/>
              </a:rPr>
            </a:br>
            <a:r>
              <a:rPr lang="de-DE" sz="1200" kern="1200" noProof="0" dirty="0">
                <a:solidFill>
                  <a:schemeClr val="tx1"/>
                </a:solidFill>
                <a:effectLst/>
                <a:latin typeface="Arial"/>
                <a:ea typeface="+mn-ea"/>
                <a:cs typeface="+mn-cs"/>
              </a:rPr>
              <a:t>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Die vorausschauenden Aussagen geben die Sicht zu dem Zeitpunkt wieder, zu dem sie getätigt wurden. Dem Leser wird empfohlen, diesen Aussagen kein übertriebenes Vertrauen zu schenken und sich bei Kaufentscheidungen nicht auf sie zu stützen.</a:t>
            </a:r>
          </a:p>
        </p:txBody>
      </p:sp>
    </p:spTree>
    <p:extLst>
      <p:ext uri="{BB962C8B-B14F-4D97-AF65-F5344CB8AC3E}">
        <p14:creationId xmlns:p14="http://schemas.microsoft.com/office/powerpoint/2010/main" val="32008391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397" y="1122623"/>
            <a:ext cx="9146381" cy="2388153"/>
          </a:xfrm>
        </p:spPr>
        <p:txBody>
          <a:bodyPr anchor="b"/>
          <a:lstStyle>
            <a:lvl1pPr algn="ctr">
              <a:defRPr sz="6001"/>
            </a:lvl1pPr>
          </a:lstStyle>
          <a:p>
            <a:r>
              <a:rPr lang="en-US"/>
              <a:t>Click to edit Master title style</a:t>
            </a:r>
          </a:p>
        </p:txBody>
      </p:sp>
      <p:sp>
        <p:nvSpPr>
          <p:cNvPr id="3" name="Subtitle 2"/>
          <p:cNvSpPr>
            <a:spLocks noGrp="1"/>
          </p:cNvSpPr>
          <p:nvPr>
            <p:ph type="subTitle" idx="1"/>
          </p:nvPr>
        </p:nvSpPr>
        <p:spPr>
          <a:xfrm>
            <a:off x="1524397" y="3602872"/>
            <a:ext cx="9146381" cy="1656145"/>
          </a:xfrm>
        </p:spPr>
        <p:txBody>
          <a:bodyPr/>
          <a:lstStyle>
            <a:lvl1pPr marL="0" indent="0" algn="ctr">
              <a:buNone/>
              <a:defRPr sz="2400"/>
            </a:lvl1pPr>
            <a:lvl2pPr marL="457291" indent="0" algn="ctr">
              <a:buNone/>
              <a:defRPr sz="2000"/>
            </a:lvl2pPr>
            <a:lvl3pPr marL="914583" indent="0" algn="ctr">
              <a:buNone/>
              <a:defRPr sz="1800"/>
            </a:lvl3pPr>
            <a:lvl4pPr marL="1371874" indent="0" algn="ctr">
              <a:buNone/>
              <a:defRPr sz="1600"/>
            </a:lvl4pPr>
            <a:lvl5pPr marL="1829166" indent="0" algn="ctr">
              <a:buNone/>
              <a:defRPr sz="1600"/>
            </a:lvl5pPr>
            <a:lvl6pPr marL="2286457" indent="0" algn="ctr">
              <a:buNone/>
              <a:defRPr sz="1600"/>
            </a:lvl6pPr>
            <a:lvl7pPr marL="2743749" indent="0" algn="ctr">
              <a:buNone/>
              <a:defRPr sz="1600"/>
            </a:lvl7pPr>
            <a:lvl8pPr marL="3201040" indent="0" algn="ctr">
              <a:buNone/>
              <a:defRPr sz="1600"/>
            </a:lvl8pPr>
            <a:lvl9pPr marL="3658332"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418" y="6357822"/>
            <a:ext cx="2743914" cy="365210"/>
          </a:xfrm>
          <a:prstGeom prst="rect">
            <a:avLst/>
          </a:prstGeom>
        </p:spPr>
        <p:txBody>
          <a:bodyPr/>
          <a:lstStyle/>
          <a:p>
            <a:fld id="{E519B171-69B7-497B-AED8-CA0697CD8CEF}" type="datetimeFigureOut">
              <a:rPr lang="en-US" smtClean="0"/>
              <a:t>5/29/18</a:t>
            </a:fld>
            <a:endParaRPr lang="en-US"/>
          </a:p>
        </p:txBody>
      </p:sp>
      <p:sp>
        <p:nvSpPr>
          <p:cNvPr id="5" name="Footer Placeholder 4"/>
          <p:cNvSpPr>
            <a:spLocks noGrp="1"/>
          </p:cNvSpPr>
          <p:nvPr>
            <p:ph type="ftr" sz="quarter" idx="11"/>
          </p:nvPr>
        </p:nvSpPr>
        <p:spPr>
          <a:xfrm>
            <a:off x="4039652" y="6357822"/>
            <a:ext cx="4115872" cy="365210"/>
          </a:xfrm>
          <a:prstGeom prst="rect">
            <a:avLst/>
          </a:prstGeom>
        </p:spPr>
        <p:txBody>
          <a:bodyPr/>
          <a:lstStyle/>
          <a:p>
            <a:endParaRPr lang="en-US"/>
          </a:p>
        </p:txBody>
      </p:sp>
      <p:sp>
        <p:nvSpPr>
          <p:cNvPr id="6" name="Slide Number Placeholder 5"/>
          <p:cNvSpPr>
            <a:spLocks noGrp="1"/>
          </p:cNvSpPr>
          <p:nvPr>
            <p:ph type="sldNum" sz="quarter" idx="12"/>
          </p:nvPr>
        </p:nvSpPr>
        <p:spPr>
          <a:xfrm>
            <a:off x="8612843" y="6357822"/>
            <a:ext cx="2743914" cy="365210"/>
          </a:xfrm>
          <a:prstGeom prst="rect">
            <a:avLst/>
          </a:prstGeom>
        </p:spPr>
        <p:txBody>
          <a:bodyPr/>
          <a:lstStyle/>
          <a:p>
            <a:fld id="{DD76E801-7755-4792-8820-905F0A4968C1}" type="slidenum">
              <a:rPr lang="en-US" smtClean="0"/>
              <a:t>‹#›</a:t>
            </a:fld>
            <a:endParaRPr lang="en-US"/>
          </a:p>
        </p:txBody>
      </p:sp>
    </p:spTree>
    <p:extLst>
      <p:ext uri="{BB962C8B-B14F-4D97-AF65-F5344CB8AC3E}">
        <p14:creationId xmlns:p14="http://schemas.microsoft.com/office/powerpoint/2010/main" val="780537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 shor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999" y="324075"/>
            <a:ext cx="10620000" cy="923330"/>
          </a:xfrm>
        </p:spPr>
        <p:txBody>
          <a:bodyPr anchor="t" anchorCtr="0">
            <a:noAutofit/>
          </a:bodyPr>
          <a:lstStyle>
            <a:lvl1pPr>
              <a:defRPr sz="6000">
                <a:solidFill>
                  <a:schemeClr val="tx1"/>
                </a:solidFill>
              </a:defRPr>
            </a:lvl1pPr>
          </a:lstStyle>
          <a:p>
            <a:r>
              <a:rPr lang="en-US" dirty="0"/>
              <a:t>Short Presentation Title</a:t>
            </a:r>
          </a:p>
        </p:txBody>
      </p:sp>
      <p:sp>
        <p:nvSpPr>
          <p:cNvPr id="6" name="Subtitle 2"/>
          <p:cNvSpPr>
            <a:spLocks noGrp="1"/>
          </p:cNvSpPr>
          <p:nvPr>
            <p:ph type="subTitle" idx="1" hasCustomPrompt="1"/>
          </p:nvPr>
        </p:nvSpPr>
        <p:spPr bwMode="gray">
          <a:xfrm>
            <a:off x="324000" y="1539177"/>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Speaker’s Name, SAP (delete if not needed)</a:t>
            </a:r>
            <a:br>
              <a:rPr lang="en-US" dirty="0"/>
            </a:br>
            <a:r>
              <a:rPr lang="en-US" dirty="0"/>
              <a:t>Month 00, 2017</a:t>
            </a:r>
          </a:p>
        </p:txBody>
      </p:sp>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78297063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 two lines">
    <p:bg>
      <p:bgRef idx="1001">
        <a:schemeClr val="bg1"/>
      </p:bgRef>
    </p:bg>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bwMode="gray">
          <a:xfrm>
            <a:off x="324000" y="1539177"/>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Speaker’s Name, SAP (delete if not needed)</a:t>
            </a:r>
            <a:br>
              <a:rPr lang="en-US" dirty="0"/>
            </a:br>
            <a:r>
              <a:rPr lang="en-US" dirty="0"/>
              <a:t>Month 00, 2017</a:t>
            </a:r>
          </a:p>
        </p:txBody>
      </p:sp>
      <p:sp>
        <p:nvSpPr>
          <p:cNvPr id="9" name="Title 1"/>
          <p:cNvSpPr>
            <a:spLocks noGrp="1"/>
          </p:cNvSpPr>
          <p:nvPr>
            <p:ph type="ctrTitle" hasCustomPrompt="1"/>
          </p:nvPr>
        </p:nvSpPr>
        <p:spPr bwMode="gray">
          <a:xfrm>
            <a:off x="323999" y="324075"/>
            <a:ext cx="10620000" cy="1107996"/>
          </a:xfrm>
        </p:spPr>
        <p:txBody>
          <a:bodyPr anchor="t" anchorCtr="0">
            <a:noAutofit/>
          </a:bodyPr>
          <a:lstStyle>
            <a:lvl1pPr>
              <a:defRPr sz="3600">
                <a:solidFill>
                  <a:sysClr val="windowText" lastClr="000000"/>
                </a:solidFill>
                <a:latin typeface="+mj-lt"/>
              </a:defRPr>
            </a:lvl1pPr>
          </a:lstStyle>
          <a:p>
            <a:r>
              <a:rPr lang="en-US" sz="3600" dirty="0"/>
              <a:t>Alternate Presentation Title</a:t>
            </a:r>
            <a:br>
              <a:rPr lang="en-US" sz="3600" dirty="0"/>
            </a:br>
            <a:r>
              <a:rPr lang="en-US" sz="3600" dirty="0"/>
              <a:t>Breaks to Two Lines</a:t>
            </a:r>
            <a:endParaRPr lang="en-US" dirty="0"/>
          </a:p>
        </p:txBody>
      </p:sp>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122420099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p:nvSpPr>
        <p:spPr bwMode="gray">
          <a:xfrm>
            <a:off x="324000" y="0"/>
            <a:ext cx="11545200" cy="2296057"/>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a:t>Divider page</a:t>
            </a:r>
          </a:p>
        </p:txBody>
      </p:sp>
      <p:sp>
        <p:nvSpPr>
          <p:cNvPr id="93" name="Text Placeholder 92"/>
          <p:cNvSpPr>
            <a:spLocks noGrp="1"/>
          </p:cNvSpPr>
          <p:nvPr>
            <p:ph type="body" sz="quarter" idx="10" hasCustomPrompt="1"/>
          </p:nvPr>
        </p:nvSpPr>
        <p:spPr>
          <a:xfrm>
            <a:off x="324000" y="3507212"/>
            <a:ext cx="11545200" cy="620857"/>
          </a:xfrm>
        </p:spPr>
        <p:txBody>
          <a:bodyPr/>
          <a:lstStyle>
            <a:lvl1pPr>
              <a:spcBef>
                <a:spcPts val="1429"/>
              </a:spcBef>
              <a:defRPr sz="1900" b="0"/>
            </a:lvl1pPr>
          </a:lstStyle>
          <a:p>
            <a:r>
              <a:rPr lang="en-US" dirty="0"/>
              <a:t>Subtitle if needed</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3222832269"/>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38"/>
            <a:ext cx="11545200" cy="2135294"/>
          </a:xfrm>
          <a:solidFill>
            <a:schemeClr val="bg1">
              <a:lumMod val="95000"/>
            </a:schemeClr>
          </a:solidFill>
        </p:spPr>
        <p:txBody>
          <a:bodyPr tIns="600113" anchor="t" anchorCtr="0"/>
          <a:lstStyle>
            <a:lvl1pPr algn="ctr">
              <a:defRPr b="0"/>
            </a:lvl1pPr>
          </a:lstStyle>
          <a:p>
            <a:r>
              <a:rPr lang="en-US"/>
              <a:t>Drag picture to placeholder or click icon to add</a:t>
            </a:r>
            <a:endParaRPr lang="en-US" dirty="0"/>
          </a:p>
        </p:txBody>
      </p:sp>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a:t>Divider page</a:t>
            </a:r>
          </a:p>
        </p:txBody>
      </p:sp>
      <p:sp>
        <p:nvSpPr>
          <p:cNvPr id="12" name="Rectangle 11"/>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7212"/>
            <a:ext cx="11545200" cy="620857"/>
          </a:xfrm>
        </p:spPr>
        <p:txBody>
          <a:bodyPr/>
          <a:lstStyle>
            <a:lvl1pPr>
              <a:spcBef>
                <a:spcPts val="1429"/>
              </a:spcBef>
              <a:defRPr sz="1900" b="0"/>
            </a:lvl1pPr>
          </a:lstStyle>
          <a:p>
            <a:r>
              <a:rPr lang="en-US" dirty="0"/>
              <a:t>Subtitle if needed</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1944188021"/>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966"/>
            <a:ext cx="7200000" cy="923330"/>
          </a:xfrm>
        </p:spPr>
        <p:txBody>
          <a:bodyPr anchor="t" anchorCtr="0">
            <a:noAutofit/>
          </a:bodyPr>
          <a:lstStyle>
            <a:lvl1pPr>
              <a:defRPr sz="6000">
                <a:solidFill>
                  <a:schemeClr val="tx1"/>
                </a:solidFill>
                <a:latin typeface="+mj-lt"/>
              </a:defRPr>
            </a:lvl1pPr>
          </a:lstStyle>
          <a:p>
            <a:r>
              <a:rPr lang="en-US" dirty="0"/>
              <a:t>Thank you</a:t>
            </a:r>
          </a:p>
        </p:txBody>
      </p:sp>
      <p:sp>
        <p:nvSpPr>
          <p:cNvPr id="93" name="Text Placeholder 92"/>
          <p:cNvSpPr>
            <a:spLocks noGrp="1"/>
          </p:cNvSpPr>
          <p:nvPr>
            <p:ph type="body" sz="quarter" idx="10" hasCustomPrompt="1"/>
          </p:nvPr>
        </p:nvSpPr>
        <p:spPr>
          <a:xfrm>
            <a:off x="8989200" y="2590542"/>
            <a:ext cx="2880000" cy="3292098"/>
          </a:xfrm>
        </p:spPr>
        <p:txBody>
          <a:bodyPr anchor="t" anchorCtr="0">
            <a:noAutofit/>
          </a:bodyPr>
          <a:lstStyle>
            <a:lvl1pPr>
              <a:spcBef>
                <a:spcPts val="0"/>
              </a:spcBef>
              <a:defRPr sz="1600" b="0"/>
            </a:lvl1pPr>
          </a:lstStyle>
          <a:p>
            <a:r>
              <a:rPr lang="en-US" dirty="0"/>
              <a:t>Contact information:</a:t>
            </a:r>
          </a:p>
          <a:p>
            <a:endParaRPr lang="en-US" dirty="0"/>
          </a:p>
          <a:p>
            <a:r>
              <a:rPr lang="en-US" dirty="0"/>
              <a:t>F name MI. L name</a:t>
            </a:r>
          </a:p>
          <a:p>
            <a:r>
              <a:rPr lang="en-US" dirty="0"/>
              <a:t>Title</a:t>
            </a:r>
          </a:p>
          <a:p>
            <a:r>
              <a:rPr lang="en-US" dirty="0"/>
              <a:t>Address</a:t>
            </a:r>
          </a:p>
          <a:p>
            <a:r>
              <a:rPr lang="en-US" dirty="0"/>
              <a:t>Phone number</a:t>
            </a:r>
          </a:p>
        </p:txBody>
      </p:sp>
      <p:sp>
        <p:nvSpPr>
          <p:cNvPr id="7" name="Rectangle 6"/>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7" y="478741"/>
            <a:ext cx="1833518" cy="907200"/>
          </a:xfrm>
          <a:prstGeom prst="rect">
            <a:avLst/>
          </a:prstGeom>
        </p:spPr>
      </p:pic>
    </p:spTree>
    <p:extLst>
      <p:ext uri="{BB962C8B-B14F-4D97-AF65-F5344CB8AC3E}">
        <p14:creationId xmlns:p14="http://schemas.microsoft.com/office/powerpoint/2010/main" val="1204744678"/>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&lt;Agenda&gt;</a:t>
            </a:r>
          </a:p>
        </p:txBody>
      </p:sp>
      <p:sp>
        <p:nvSpPr>
          <p:cNvPr id="4" name="Text Placeholder 3"/>
          <p:cNvSpPr>
            <a:spLocks noGrp="1"/>
          </p:cNvSpPr>
          <p:nvPr>
            <p:ph type="body" sz="quarter" idx="10" hasCustomPrompt="1"/>
          </p:nvPr>
        </p:nvSpPr>
        <p:spPr>
          <a:xfrm>
            <a:off x="324000" y="1692392"/>
            <a:ext cx="11545200" cy="3832705"/>
          </a:xfrm>
        </p:spPr>
        <p:txBody>
          <a:bodyPr>
            <a:noAutofit/>
          </a:bodyPr>
          <a:lstStyle>
            <a:lvl1pPr marL="0" marR="0" indent="0" algn="l" defTabSz="1088776" rtl="0" eaLnBrk="1" fontAlgn="auto" latinLnBrk="0" hangingPunct="1">
              <a:lnSpc>
                <a:spcPct val="100000"/>
              </a:lnSpc>
              <a:spcBef>
                <a:spcPts val="2400"/>
              </a:spcBef>
              <a:spcAft>
                <a:spcPts val="0"/>
              </a:spcAft>
              <a:buClr>
                <a:schemeClr val="accent1"/>
              </a:buClr>
              <a:buSzPct val="80000"/>
              <a:buFontTx/>
              <a:buNone/>
              <a:tabLst/>
              <a:defRPr sz="2000" b="0"/>
            </a:lvl1pPr>
            <a:lvl2pPr marL="180000" marR="0" indent="-180000" algn="l" defTabSz="1088776" rtl="0" eaLnBrk="1" fontAlgn="auto" latinLnBrk="0" hangingPunct="1">
              <a:lnSpc>
                <a:spcPct val="100000"/>
              </a:lnSpc>
              <a:spcBef>
                <a:spcPts val="600"/>
              </a:spcBef>
              <a:spcAft>
                <a:spcPts val="0"/>
              </a:spcAft>
              <a:buClr>
                <a:schemeClr val="accent1"/>
              </a:buClr>
              <a:buSzPct val="100000"/>
              <a:buFont typeface="Wingdings" pitchFamily="2" charset="2"/>
              <a:buChar char=""/>
              <a:tabLst/>
              <a:defRPr sz="1800"/>
            </a:lvl2pPr>
            <a:lvl3pPr marL="360000" marR="0" indent="-179388" algn="l" defTabSz="1088776" rtl="0" eaLnBrk="1" fontAlgn="auto" latinLnBrk="0" hangingPunct="1">
              <a:lnSpc>
                <a:spcPct val="100000"/>
              </a:lnSpc>
              <a:spcBef>
                <a:spcPts val="400"/>
              </a:spcBef>
              <a:spcAft>
                <a:spcPts val="0"/>
              </a:spcAft>
              <a:buClr>
                <a:schemeClr val="accent2"/>
              </a:buClr>
              <a:buSzPct val="100000"/>
              <a:buFont typeface="Arial" pitchFamily="34" charset="0"/>
              <a:buChar char="–"/>
              <a:tabLst/>
              <a:defRPr sz="1800" baseline="0"/>
            </a:lvl3pPr>
            <a:lvl4pPr marL="540000" marR="0" indent="-180000" algn="l" defTabSz="1088776" rtl="0" eaLnBrk="1" fontAlgn="auto" latinLnBrk="0" hangingPunct="1">
              <a:lnSpc>
                <a:spcPct val="100000"/>
              </a:lnSpc>
              <a:spcBef>
                <a:spcPts val="250"/>
              </a:spcBef>
              <a:spcAft>
                <a:spcPts val="0"/>
              </a:spcAft>
              <a:buClr>
                <a:schemeClr val="accent2"/>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a:p>
            <a:pPr lvl="2"/>
            <a:r>
              <a:rPr lang="en-US" dirty="0"/>
              <a:t>Third Level</a:t>
            </a:r>
          </a:p>
          <a:p>
            <a:pPr lvl="3"/>
            <a:r>
              <a:rPr lang="en-US" dirty="0"/>
              <a:t>Fourth Level</a:t>
            </a:r>
          </a:p>
          <a:p>
            <a:endParaRPr lang="en-US" dirty="0"/>
          </a:p>
        </p:txBody>
      </p:sp>
    </p:spTree>
    <p:extLst>
      <p:ext uri="{BB962C8B-B14F-4D97-AF65-F5344CB8AC3E}">
        <p14:creationId xmlns:p14="http://schemas.microsoft.com/office/powerpoint/2010/main" val="2680609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Tree>
    <p:extLst>
      <p:ext uri="{BB962C8B-B14F-4D97-AF65-F5344CB8AC3E}">
        <p14:creationId xmlns:p14="http://schemas.microsoft.com/office/powerpoint/2010/main" val="3060156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75"/>
            <a:ext cx="11545200" cy="756175"/>
          </a:xfrm>
          <a:prstGeom prst="rect">
            <a:avLst/>
          </a:prstGeom>
        </p:spPr>
        <p:txBody>
          <a:bodyPr vert="horz" lIns="0" tIns="0" rIns="0" bIns="0" rtlCol="0" anchor="ctr" anchorCtr="0">
            <a:noAutofit/>
          </a:bodyPr>
          <a:lstStyle/>
          <a:p>
            <a:r>
              <a:rPr lang="en-US" noProof="0" dirty="0"/>
              <a:t>Insert page title</a:t>
            </a:r>
          </a:p>
        </p:txBody>
      </p:sp>
      <p:sp>
        <p:nvSpPr>
          <p:cNvPr id="3" name="Text Placeholder 2"/>
          <p:cNvSpPr>
            <a:spLocks noGrp="1"/>
          </p:cNvSpPr>
          <p:nvPr>
            <p:ph type="body" idx="1"/>
          </p:nvPr>
        </p:nvSpPr>
        <p:spPr bwMode="gray">
          <a:xfrm>
            <a:off x="324000" y="1691079"/>
            <a:ext cx="11545200" cy="4392042"/>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3" name="Rectangle 32"/>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485"/>
            <a:ext cx="115452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userDrawn="1"/>
        </p:nvSpPr>
        <p:spPr bwMode="white">
          <a:xfrm>
            <a:off x="324000" y="6537251"/>
            <a:ext cx="11545200" cy="324075"/>
          </a:xfrm>
          <a:prstGeom prst="rect">
            <a:avLst/>
          </a:prstGeom>
          <a:solidFill>
            <a:schemeClr val="tx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9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 name="TextBox 9"/>
          <p:cNvSpPr txBox="1"/>
          <p:nvPr userDrawn="1"/>
        </p:nvSpPr>
        <p:spPr bwMode="black">
          <a:xfrm>
            <a:off x="324000" y="6630039"/>
            <a:ext cx="3401577" cy="138499"/>
          </a:xfrm>
          <a:prstGeom prst="rect">
            <a:avLst/>
          </a:prstGeom>
          <a:noFill/>
        </p:spPr>
        <p:txBody>
          <a:bodyPr wrap="none" lIns="85730" tIns="0" rIns="0" bIns="0" rtlCol="0">
            <a:spAutoFit/>
          </a:bodyPr>
          <a:lstStyle/>
          <a:p>
            <a:pPr marL="133200" indent="-133200" algn="l">
              <a:buClr>
                <a:schemeClr val="bg1"/>
              </a:buClr>
              <a:buFont typeface="Arial" pitchFamily="34" charset="0"/>
              <a:buChar char="©"/>
              <a:tabLst/>
            </a:pPr>
            <a:r>
              <a:rPr lang="en-US" sz="900" noProof="0" dirty="0">
                <a:solidFill>
                  <a:schemeClr val="bg1"/>
                </a:solidFill>
              </a:rPr>
              <a:t>2017 SAP SE or an SAP affiliate company. All rights reserved.</a:t>
            </a:r>
          </a:p>
        </p:txBody>
      </p:sp>
      <p:sp>
        <p:nvSpPr>
          <p:cNvPr id="34" name="TextBox 33"/>
          <p:cNvSpPr txBox="1"/>
          <p:nvPr userDrawn="1"/>
        </p:nvSpPr>
        <p:spPr bwMode="black">
          <a:xfrm>
            <a:off x="11640519" y="6630039"/>
            <a:ext cx="227631" cy="138499"/>
          </a:xfrm>
          <a:prstGeom prst="rect">
            <a:avLst/>
          </a:prstGeom>
          <a:noFill/>
        </p:spPr>
        <p:txBody>
          <a:bodyPr wrap="none" lIns="0" tIns="0" rIns="85730" bIns="0" rtlCol="0">
            <a:spAutoFit/>
          </a:bodyPr>
          <a:lstStyle/>
          <a:p>
            <a:pPr marL="111525" indent="-111525" algn="r">
              <a:buClr>
                <a:schemeClr val="accent2"/>
              </a:buClr>
              <a:buFont typeface="Arial" pitchFamily="34" charset="0"/>
              <a:buNone/>
            </a:pPr>
            <a:fld id="{0BDC132A-5C91-4078-9777-31DA19A62E0A}" type="slidenum">
              <a:rPr lang="en-US" sz="900" baseline="0" noProof="0" smtClean="0">
                <a:solidFill>
                  <a:schemeClr val="bg1"/>
                </a:solidFill>
              </a:rPr>
              <a:pPr marL="111525" indent="-111525" algn="r">
                <a:buClr>
                  <a:schemeClr val="accent2"/>
                </a:buClr>
                <a:buFont typeface="Arial" pitchFamily="34" charset="0"/>
                <a:buNone/>
              </a:pPr>
              <a:t>‹#›</a:t>
            </a:fld>
            <a:endParaRPr lang="en-US" sz="900" noProof="0" dirty="0">
              <a:solidFill>
                <a:schemeClr val="bg1"/>
              </a:solidFill>
            </a:endParaRPr>
          </a:p>
        </p:txBody>
      </p:sp>
      <p:sp>
        <p:nvSpPr>
          <p:cNvPr id="4" name="Information_Classification"/>
          <p:cNvSpPr txBox="1"/>
          <p:nvPr userDrawn="1"/>
        </p:nvSpPr>
        <p:spPr>
          <a:xfrm>
            <a:off x="9843135" y="6630039"/>
            <a:ext cx="1255395" cy="138499"/>
          </a:xfrm>
          <a:prstGeom prst="rect">
            <a:avLst/>
          </a:prstGeom>
          <a:noFill/>
        </p:spPr>
        <p:txBody>
          <a:bodyPr vert="horz" wrap="square" lIns="0" tIns="0" rIns="0" bIns="0" rtlCol="0">
            <a:spAutoFit/>
          </a:bodyPr>
          <a:lstStyle/>
          <a:p>
            <a:pPr algn="r" fontAlgn="base">
              <a:spcBef>
                <a:spcPts val="600"/>
              </a:spcBef>
              <a:spcAft>
                <a:spcPct val="0"/>
              </a:spcAft>
              <a:buClr>
                <a:srgbClr val="F0AB00"/>
              </a:buClr>
              <a:buSzPct val="80000"/>
            </a:pPr>
            <a:r>
              <a:rPr kumimoji="0" lang="en-US" sz="900" b="0" i="0" u="none" kern="0" baseline="0" dirty="0">
                <a:solidFill>
                  <a:srgbClr val="FFFFFF"/>
                </a:solidFill>
                <a:latin typeface="Arial"/>
                <a:ea typeface="Arial Unicode MS"/>
                <a:cs typeface="Arial Unicode MS" pitchFamily="34" charset="-128"/>
                <a:sym typeface="Arial"/>
              </a:rPr>
              <a:t>Internal</a:t>
            </a:r>
          </a:p>
        </p:txBody>
      </p:sp>
    </p:spTree>
    <p:extLst>
      <p:ext uri="{BB962C8B-B14F-4D97-AF65-F5344CB8AC3E}">
        <p14:creationId xmlns:p14="http://schemas.microsoft.com/office/powerpoint/2010/main" val="3836400449"/>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8" r:id="rId9"/>
    <p:sldLayoutId id="2147483749" r:id="rId10"/>
    <p:sldLayoutId id="2147483750" r:id="rId11"/>
    <p:sldLayoutId id="2147483751" r:id="rId12"/>
    <p:sldLayoutId id="2147483752" r:id="rId13"/>
    <p:sldLayoutId id="2147483753" r:id="rId14"/>
    <p:sldLayoutId id="2147483754" r:id="rId15"/>
    <p:sldLayoutId id="2147483747"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Lst>
  <p:hf hdr="0" ftr="0" dt="0"/>
  <p:txStyles>
    <p:titleStyle>
      <a:lvl1pPr algn="l" defTabSz="1088776" rtl="0" eaLnBrk="1" latinLnBrk="0" hangingPunct="1">
        <a:spcBef>
          <a:spcPct val="0"/>
        </a:spcBef>
        <a:buNone/>
        <a:defRPr sz="2800" b="1" kern="1200">
          <a:solidFill>
            <a:schemeClr val="accent2"/>
          </a:solidFill>
          <a:latin typeface="+mj-lt"/>
          <a:ea typeface="+mj-ea"/>
          <a:cs typeface="+mj-cs"/>
        </a:defRPr>
      </a:lvl1pPr>
    </p:titleStyle>
    <p:body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tx1"/>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tx1"/>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776" rtl="0" eaLnBrk="1" latinLnBrk="0" hangingPunct="1">
        <a:defRPr sz="2100" kern="1200">
          <a:solidFill>
            <a:schemeClr val="tx1"/>
          </a:solidFill>
          <a:latin typeface="+mn-lt"/>
          <a:ea typeface="+mn-ea"/>
          <a:cs typeface="+mn-cs"/>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youtube.com/watch?v=gmok1h8wG-Q" TargetMode="Externa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hyperlink" Target="http://blog.kaggle.com/2017/01/23/a-kaggle-master-explains-gradient-boosting/" TargetMode="External"/><Relationship Id="rId2" Type="http://schemas.openxmlformats.org/officeDocument/2006/relationships/hyperlink" Target="http://xgboost.readthedocs.io/en/latest/" TargetMode="Externa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8" Type="http://schemas.openxmlformats.org/officeDocument/2006/relationships/image" Target="../media/image25.png"/><Relationship Id="rId7" Type="http://schemas.openxmlformats.org/officeDocument/2006/relationships/image" Target="NUL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hyperlink" Target="http://scikit-learn.org/stable/auto_examples/cluster/plot_kmeans_digits.html" TargetMode="Externa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hyperlink" Target="http://caffe.berkeleyvision.org/"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32.tiff"/><Relationship Id="rId5" Type="http://schemas.openxmlformats.org/officeDocument/2006/relationships/hyperlink" Target="http://torch.ch/" TargetMode="External"/><Relationship Id="rId4" Type="http://schemas.openxmlformats.org/officeDocument/2006/relationships/hyperlink" Target="https://github.com/Theano/"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3" Type="http://schemas.openxmlformats.org/officeDocument/2006/relationships/hyperlink" Target="http://tflearn.org/" TargetMode="External"/><Relationship Id="rId7" Type="http://schemas.openxmlformats.org/officeDocument/2006/relationships/image" Target="../media/image33.gif"/><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hyperlink" Target="https://www.tensorflow.org/get_started/graph_viz" TargetMode="External"/><Relationship Id="rId5" Type="http://schemas.openxmlformats.org/officeDocument/2006/relationships/hyperlink" Target="https://github.com/tensorflow/tensorflow/tree/master/tensorflow/contrib/slim" TargetMode="External"/><Relationship Id="rId4" Type="http://schemas.openxmlformats.org/officeDocument/2006/relationships/hyperlink" Target="https://keras.io/"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donnemartin.com/viz/pages/2015%20/" TargetMode="External"/><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3" Type="http://schemas.openxmlformats.org/officeDocument/2006/relationships/hyperlink" Target="https://github.com/databricks/tensorframes" TargetMode="External"/><Relationship Id="rId2" Type="http://schemas.openxmlformats.org/officeDocument/2006/relationships/hyperlink" Target="https://github.com/tensorflow/ecosystem/tree/master/spark/spark-tensorflow-connector)" TargetMode="External"/><Relationship Id="rId1" Type="http://schemas.openxmlformats.org/officeDocument/2006/relationships/slideLayout" Target="../slideLayouts/slideLayout10.xml"/><Relationship Id="rId4" Type="http://schemas.openxmlformats.org/officeDocument/2006/relationships/hyperlink" Target="https://github.com/yahoo/TensorFlowOnSpark" TargetMode="External"/></Relationships>
</file>

<file path=ppt/slides/_rels/slide7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www.datascienceassn.org/content/tensorflow-tutorial-deepdream-algorithm" TargetMode="Externa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hyperlink" Target="http://colah.github.io/posts/2015-08-Understanding-LSTMs/" TargetMode="Externa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4000" y="1262178"/>
            <a:ext cx="10620000" cy="830997"/>
          </a:xfrm>
        </p:spPr>
        <p:txBody>
          <a:bodyPr anchor="b" anchorCtr="0"/>
          <a:lstStyle/>
          <a:p>
            <a:r>
              <a:rPr lang="en-US" dirty="0"/>
              <a:t>Santosh Kumar Addanki</a:t>
            </a:r>
          </a:p>
          <a:p>
            <a:r>
              <a:rPr lang="en-US" dirty="0"/>
              <a:t>S/4HANA Architecture and Enablement, Palo Alto</a:t>
            </a:r>
            <a:br>
              <a:rPr lang="en-US" dirty="0"/>
            </a:br>
            <a:r>
              <a:rPr lang="en-US" dirty="0"/>
              <a:t>October, 2017</a:t>
            </a:r>
          </a:p>
        </p:txBody>
      </p:sp>
      <p:sp>
        <p:nvSpPr>
          <p:cNvPr id="2" name="Title 1"/>
          <p:cNvSpPr>
            <a:spLocks noGrp="1"/>
          </p:cNvSpPr>
          <p:nvPr>
            <p:ph type="ctrTitle"/>
          </p:nvPr>
        </p:nvSpPr>
        <p:spPr>
          <a:xfrm>
            <a:off x="324000" y="658611"/>
            <a:ext cx="10620000" cy="1107996"/>
          </a:xfrm>
        </p:spPr>
        <p:txBody>
          <a:bodyPr/>
          <a:lstStyle/>
          <a:p>
            <a:r>
              <a:rPr lang="en-US" sz="3200" dirty="0"/>
              <a:t>Introduction to Machine Learning for S/4HANA</a:t>
            </a:r>
            <a:endParaRPr lang="en-US" b="0"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29483" y="2743199"/>
            <a:ext cx="6056026" cy="3822705"/>
          </a:xfrm>
          <a:prstGeom prst="rect">
            <a:avLst/>
          </a:prstGeom>
        </p:spPr>
      </p:pic>
      <p:sp>
        <p:nvSpPr>
          <p:cNvPr id="7" name="ConfidentialFlag"/>
          <p:cNvSpPr txBox="1"/>
          <p:nvPr/>
        </p:nvSpPr>
        <p:spPr>
          <a:xfrm>
            <a:off x="11119127" y="177100"/>
            <a:ext cx="694789" cy="215444"/>
          </a:xfrm>
          <a:prstGeom prst="rect">
            <a:avLst/>
          </a:prstGeom>
          <a:noFill/>
        </p:spPr>
        <p:txBody>
          <a:bodyPr vert="horz" wrap="square" lIns="0" tIns="0" rIns="0" bIns="0" rtlCol="0" anchor="b">
            <a:spAutoFit/>
          </a:bodyPr>
          <a:lstStyle/>
          <a:p>
            <a:pPr algn="r" fontAlgn="base">
              <a:spcBef>
                <a:spcPts val="600"/>
              </a:spcBef>
              <a:spcAft>
                <a:spcPct val="0"/>
              </a:spcAft>
              <a:buClr>
                <a:srgbClr val="F0AB00"/>
              </a:buClr>
              <a:buSzPct val="80000"/>
            </a:pPr>
            <a:r>
              <a:rPr lang="en-US" sz="1400" kern="0" dirty="0">
                <a:solidFill>
                  <a:srgbClr val="000000"/>
                </a:solidFill>
                <a:ea typeface="Arial Unicode MS" pitchFamily="34" charset="-128"/>
                <a:cs typeface="Arial Unicode MS" pitchFamily="34" charset="-128"/>
              </a:rPr>
              <a:t>Internal</a:t>
            </a:r>
          </a:p>
        </p:txBody>
      </p:sp>
    </p:spTree>
    <p:extLst>
      <p:ext uri="{BB962C8B-B14F-4D97-AF65-F5344CB8AC3E}">
        <p14:creationId xmlns:p14="http://schemas.microsoft.com/office/powerpoint/2010/main" val="41491937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Machine Learning?</a:t>
            </a:r>
          </a:p>
        </p:txBody>
      </p:sp>
      <p:sp>
        <p:nvSpPr>
          <p:cNvPr id="3" name="Text Placeholder 2"/>
          <p:cNvSpPr>
            <a:spLocks noGrp="1"/>
          </p:cNvSpPr>
          <p:nvPr>
            <p:ph type="body" sz="quarter" idx="10"/>
          </p:nvPr>
        </p:nvSpPr>
        <p:spPr>
          <a:xfrm>
            <a:off x="324000" y="1691078"/>
            <a:ext cx="6642857" cy="4392043"/>
          </a:xfrm>
        </p:spPr>
        <p:txBody>
          <a:bodyPr/>
          <a:lstStyle/>
          <a:p>
            <a:r>
              <a:rPr lang="en-US" b="0" dirty="0"/>
              <a:t>How would you write a program that can recognize digits?</a:t>
            </a:r>
          </a:p>
          <a:p>
            <a:endParaRPr lang="en-US" b="0" dirty="0"/>
          </a:p>
          <a:p>
            <a:endParaRPr lang="en-US" b="0" dirty="0"/>
          </a:p>
        </p:txBody>
      </p:sp>
      <p:pic>
        <p:nvPicPr>
          <p:cNvPr id="4" name="Picture 3"/>
          <p:cNvPicPr>
            <a:picLocks noChangeAspect="1"/>
          </p:cNvPicPr>
          <p:nvPr/>
        </p:nvPicPr>
        <p:blipFill>
          <a:blip r:embed="rId2"/>
          <a:stretch>
            <a:fillRect/>
          </a:stretch>
        </p:blipFill>
        <p:spPr>
          <a:xfrm>
            <a:off x="7807427" y="1535216"/>
            <a:ext cx="2153991" cy="1959588"/>
          </a:xfrm>
          <a:prstGeom prst="rect">
            <a:avLst/>
          </a:prstGeom>
        </p:spPr>
      </p:pic>
    </p:spTree>
    <p:extLst>
      <p:ext uri="{BB962C8B-B14F-4D97-AF65-F5344CB8AC3E}">
        <p14:creationId xmlns:p14="http://schemas.microsoft.com/office/powerpoint/2010/main" val="141026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Machine Learning?</a:t>
            </a:r>
          </a:p>
        </p:txBody>
      </p:sp>
      <p:sp>
        <p:nvSpPr>
          <p:cNvPr id="3" name="Text Placeholder 2"/>
          <p:cNvSpPr>
            <a:spLocks noGrp="1"/>
          </p:cNvSpPr>
          <p:nvPr>
            <p:ph type="body" sz="quarter" idx="10"/>
          </p:nvPr>
        </p:nvSpPr>
        <p:spPr>
          <a:xfrm>
            <a:off x="324000" y="1691078"/>
            <a:ext cx="6642857" cy="4392043"/>
          </a:xfrm>
        </p:spPr>
        <p:txBody>
          <a:bodyPr/>
          <a:lstStyle/>
          <a:p>
            <a:r>
              <a:rPr lang="en-US" b="0" dirty="0"/>
              <a:t>How would you write a program that can recognize digits?</a:t>
            </a:r>
          </a:p>
          <a:p>
            <a:endParaRPr lang="en-US" b="0" dirty="0"/>
          </a:p>
          <a:p>
            <a:endParaRPr lang="en-US" b="0" dirty="0"/>
          </a:p>
          <a:p>
            <a:r>
              <a:rPr lang="en-US" b="0" dirty="0"/>
              <a:t>How would you write a program that can distinguish between </a:t>
            </a:r>
            <a:r>
              <a:rPr lang="en-US" b="0" i="1" dirty="0"/>
              <a:t>cats</a:t>
            </a:r>
            <a:r>
              <a:rPr lang="en-US" b="0" dirty="0"/>
              <a:t> and </a:t>
            </a:r>
            <a:r>
              <a:rPr lang="en-US" b="0" i="1" dirty="0"/>
              <a:t>dogs</a:t>
            </a:r>
            <a:r>
              <a:rPr lang="en-US" b="0" dirty="0"/>
              <a:t>?</a:t>
            </a:r>
          </a:p>
        </p:txBody>
      </p:sp>
      <p:pic>
        <p:nvPicPr>
          <p:cNvPr id="4" name="Picture 3"/>
          <p:cNvPicPr>
            <a:picLocks noChangeAspect="1"/>
          </p:cNvPicPr>
          <p:nvPr/>
        </p:nvPicPr>
        <p:blipFill>
          <a:blip r:embed="rId2"/>
          <a:stretch>
            <a:fillRect/>
          </a:stretch>
        </p:blipFill>
        <p:spPr>
          <a:xfrm>
            <a:off x="7807427" y="1535216"/>
            <a:ext cx="2153991" cy="1959588"/>
          </a:xfrm>
          <a:prstGeom prst="rect">
            <a:avLst/>
          </a:prstGeom>
        </p:spPr>
      </p:pic>
      <p:pic>
        <p:nvPicPr>
          <p:cNvPr id="6" name="Picture 5"/>
          <p:cNvPicPr>
            <a:picLocks noChangeAspect="1"/>
          </p:cNvPicPr>
          <p:nvPr/>
        </p:nvPicPr>
        <p:blipFill>
          <a:blip r:embed="rId3"/>
          <a:stretch>
            <a:fillRect/>
          </a:stretch>
        </p:blipFill>
        <p:spPr>
          <a:xfrm>
            <a:off x="5503964" y="4355563"/>
            <a:ext cx="2303463" cy="1216436"/>
          </a:xfrm>
          <a:prstGeom prst="rect">
            <a:avLst/>
          </a:prstGeom>
        </p:spPr>
      </p:pic>
      <p:pic>
        <p:nvPicPr>
          <p:cNvPr id="7" name="Picture 6"/>
          <p:cNvPicPr>
            <a:picLocks noChangeAspect="1"/>
          </p:cNvPicPr>
          <p:nvPr/>
        </p:nvPicPr>
        <p:blipFill>
          <a:blip r:embed="rId4"/>
          <a:stretch>
            <a:fillRect/>
          </a:stretch>
        </p:blipFill>
        <p:spPr>
          <a:xfrm>
            <a:off x="8222053" y="4355563"/>
            <a:ext cx="1739965" cy="1216436"/>
          </a:xfrm>
          <a:prstGeom prst="rect">
            <a:avLst/>
          </a:prstGeom>
        </p:spPr>
      </p:pic>
    </p:spTree>
    <p:extLst>
      <p:ext uri="{BB962C8B-B14F-4D97-AF65-F5344CB8AC3E}">
        <p14:creationId xmlns:p14="http://schemas.microsoft.com/office/powerpoint/2010/main" val="1939963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Machine Learning?</a:t>
            </a:r>
          </a:p>
        </p:txBody>
      </p:sp>
      <p:sp>
        <p:nvSpPr>
          <p:cNvPr id="3" name="Text Placeholder 2"/>
          <p:cNvSpPr>
            <a:spLocks noGrp="1"/>
          </p:cNvSpPr>
          <p:nvPr>
            <p:ph type="body" sz="quarter" idx="10"/>
          </p:nvPr>
        </p:nvSpPr>
        <p:spPr>
          <a:xfrm>
            <a:off x="324000" y="1691078"/>
            <a:ext cx="6642857" cy="4392043"/>
          </a:xfrm>
        </p:spPr>
        <p:txBody>
          <a:bodyPr/>
          <a:lstStyle/>
          <a:p>
            <a:r>
              <a:rPr lang="en-US" b="0" dirty="0"/>
              <a:t>How would you write a program that can recognize digits?</a:t>
            </a:r>
          </a:p>
          <a:p>
            <a:endParaRPr lang="en-US" b="0" dirty="0"/>
          </a:p>
          <a:p>
            <a:endParaRPr lang="en-US" b="0" dirty="0"/>
          </a:p>
          <a:p>
            <a:r>
              <a:rPr lang="en-US" b="0" dirty="0"/>
              <a:t>How would you write a program that can distinguish between </a:t>
            </a:r>
            <a:r>
              <a:rPr lang="en-US" b="0" i="1" dirty="0"/>
              <a:t>cats</a:t>
            </a:r>
            <a:r>
              <a:rPr lang="en-US" b="0" dirty="0"/>
              <a:t> and </a:t>
            </a:r>
            <a:r>
              <a:rPr lang="en-US" b="0" i="1" dirty="0"/>
              <a:t>dogs</a:t>
            </a:r>
            <a:r>
              <a:rPr lang="en-US" b="0" dirty="0"/>
              <a:t>?</a:t>
            </a:r>
          </a:p>
        </p:txBody>
      </p:sp>
      <p:pic>
        <p:nvPicPr>
          <p:cNvPr id="4" name="Picture 3"/>
          <p:cNvPicPr>
            <a:picLocks noChangeAspect="1"/>
          </p:cNvPicPr>
          <p:nvPr/>
        </p:nvPicPr>
        <p:blipFill>
          <a:blip r:embed="rId2"/>
          <a:stretch>
            <a:fillRect/>
          </a:stretch>
        </p:blipFill>
        <p:spPr>
          <a:xfrm>
            <a:off x="7807427" y="1535216"/>
            <a:ext cx="2153991" cy="1959588"/>
          </a:xfrm>
          <a:prstGeom prst="rect">
            <a:avLst/>
          </a:prstGeom>
        </p:spPr>
      </p:pic>
      <p:sp>
        <p:nvSpPr>
          <p:cNvPr id="5" name="Rectangle 4"/>
          <p:cNvSpPr/>
          <p:nvPr/>
        </p:nvSpPr>
        <p:spPr>
          <a:xfrm>
            <a:off x="324000" y="5729178"/>
            <a:ext cx="11545200" cy="707886"/>
          </a:xfrm>
          <a:prstGeom prst="rect">
            <a:avLst/>
          </a:prstGeom>
        </p:spPr>
        <p:txBody>
          <a:bodyPr wrap="square">
            <a:spAutoFit/>
          </a:bodyPr>
          <a:lstStyle/>
          <a:p>
            <a:r>
              <a:rPr lang="en-US" sz="2000" b="1" dirty="0"/>
              <a:t>[Machine Learning is the] field of study that gives computers the ability to learn without being explicitly programmed.  Arthur Samuel, 1959</a:t>
            </a:r>
          </a:p>
        </p:txBody>
      </p:sp>
      <p:pic>
        <p:nvPicPr>
          <p:cNvPr id="6" name="Picture 5"/>
          <p:cNvPicPr>
            <a:picLocks noChangeAspect="1"/>
          </p:cNvPicPr>
          <p:nvPr/>
        </p:nvPicPr>
        <p:blipFill>
          <a:blip r:embed="rId3"/>
          <a:stretch>
            <a:fillRect/>
          </a:stretch>
        </p:blipFill>
        <p:spPr>
          <a:xfrm>
            <a:off x="5503964" y="4355563"/>
            <a:ext cx="2303463" cy="1216436"/>
          </a:xfrm>
          <a:prstGeom prst="rect">
            <a:avLst/>
          </a:prstGeom>
        </p:spPr>
      </p:pic>
      <p:pic>
        <p:nvPicPr>
          <p:cNvPr id="7" name="Picture 6"/>
          <p:cNvPicPr>
            <a:picLocks noChangeAspect="1"/>
          </p:cNvPicPr>
          <p:nvPr/>
        </p:nvPicPr>
        <p:blipFill>
          <a:blip r:embed="rId4"/>
          <a:stretch>
            <a:fillRect/>
          </a:stretch>
        </p:blipFill>
        <p:spPr>
          <a:xfrm>
            <a:off x="8222053" y="4355563"/>
            <a:ext cx="1739965" cy="1216436"/>
          </a:xfrm>
          <a:prstGeom prst="rect">
            <a:avLst/>
          </a:prstGeom>
        </p:spPr>
      </p:pic>
    </p:spTree>
    <p:extLst>
      <p:ext uri="{BB962C8B-B14F-4D97-AF65-F5344CB8AC3E}">
        <p14:creationId xmlns:p14="http://schemas.microsoft.com/office/powerpoint/2010/main" val="1866588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Machine Learning?</a:t>
            </a:r>
            <a:endParaRPr lang="en-US" b="0" dirty="0"/>
          </a:p>
        </p:txBody>
      </p:sp>
      <p:sp>
        <p:nvSpPr>
          <p:cNvPr id="3" name="Rectangle 2"/>
          <p:cNvSpPr/>
          <p:nvPr/>
        </p:nvSpPr>
        <p:spPr>
          <a:xfrm>
            <a:off x="324000" y="2554628"/>
            <a:ext cx="10518171" cy="2354491"/>
          </a:xfrm>
          <a:prstGeom prst="rect">
            <a:avLst/>
          </a:prstGeom>
        </p:spPr>
        <p:txBody>
          <a:bodyPr wrap="square">
            <a:spAutoFit/>
          </a:bodyPr>
          <a:lstStyle/>
          <a:p>
            <a:pPr fontAlgn="base"/>
            <a:r>
              <a:rPr lang="de-DE" i="1" dirty="0">
                <a:solidFill>
                  <a:srgbClr val="242729"/>
                </a:solidFill>
                <a:latin typeface="inherit" charset="0"/>
              </a:rPr>
              <a:t>"</a:t>
            </a:r>
            <a:r>
              <a:rPr lang="de-DE" i="1" dirty="0" err="1">
                <a:solidFill>
                  <a:srgbClr val="242729"/>
                </a:solidFill>
                <a:latin typeface="inherit" charset="0"/>
              </a:rPr>
              <a:t>Programming</a:t>
            </a:r>
            <a:r>
              <a:rPr lang="de-DE" i="1" dirty="0">
                <a:solidFill>
                  <a:srgbClr val="242729"/>
                </a:solidFill>
                <a:latin typeface="inherit" charset="0"/>
              </a:rPr>
              <a:t> </a:t>
            </a:r>
            <a:r>
              <a:rPr lang="de-DE" i="1" dirty="0" err="1">
                <a:solidFill>
                  <a:srgbClr val="242729"/>
                </a:solidFill>
                <a:latin typeface="inherit" charset="0"/>
              </a:rPr>
              <a:t>computers</a:t>
            </a:r>
            <a:r>
              <a:rPr lang="de-DE" i="1" dirty="0">
                <a:solidFill>
                  <a:srgbClr val="242729"/>
                </a:solidFill>
                <a:latin typeface="inherit" charset="0"/>
              </a:rPr>
              <a:t> </a:t>
            </a:r>
            <a:r>
              <a:rPr lang="de-DE" i="1" dirty="0" err="1">
                <a:solidFill>
                  <a:srgbClr val="242729"/>
                </a:solidFill>
                <a:latin typeface="inherit" charset="0"/>
              </a:rPr>
              <a:t>to</a:t>
            </a:r>
            <a:r>
              <a:rPr lang="de-DE" i="1" dirty="0">
                <a:solidFill>
                  <a:srgbClr val="242729"/>
                </a:solidFill>
                <a:latin typeface="inherit" charset="0"/>
              </a:rPr>
              <a:t> </a:t>
            </a:r>
            <a:r>
              <a:rPr lang="de-DE" i="1" dirty="0" err="1">
                <a:solidFill>
                  <a:srgbClr val="242729"/>
                </a:solidFill>
                <a:latin typeface="inherit" charset="0"/>
              </a:rPr>
              <a:t>learn</a:t>
            </a:r>
            <a:r>
              <a:rPr lang="de-DE" i="1" dirty="0">
                <a:solidFill>
                  <a:srgbClr val="242729"/>
                </a:solidFill>
                <a:latin typeface="inherit" charset="0"/>
              </a:rPr>
              <a:t> </a:t>
            </a:r>
            <a:r>
              <a:rPr lang="de-DE" i="1" dirty="0" err="1">
                <a:solidFill>
                  <a:srgbClr val="242729"/>
                </a:solidFill>
                <a:latin typeface="inherit" charset="0"/>
              </a:rPr>
              <a:t>from</a:t>
            </a:r>
            <a:r>
              <a:rPr lang="de-DE" i="1" dirty="0">
                <a:solidFill>
                  <a:srgbClr val="242729"/>
                </a:solidFill>
                <a:latin typeface="inherit" charset="0"/>
              </a:rPr>
              <a:t> </a:t>
            </a:r>
            <a:r>
              <a:rPr lang="de-DE" i="1" dirty="0" err="1">
                <a:solidFill>
                  <a:srgbClr val="242729"/>
                </a:solidFill>
                <a:latin typeface="inherit" charset="0"/>
              </a:rPr>
              <a:t>experience</a:t>
            </a:r>
            <a:r>
              <a:rPr lang="de-DE" i="1" dirty="0">
                <a:solidFill>
                  <a:srgbClr val="242729"/>
                </a:solidFill>
                <a:latin typeface="inherit" charset="0"/>
              </a:rPr>
              <a:t> </a:t>
            </a:r>
            <a:r>
              <a:rPr lang="de-DE" i="1" dirty="0" err="1">
                <a:solidFill>
                  <a:srgbClr val="242729"/>
                </a:solidFill>
                <a:latin typeface="inherit" charset="0"/>
              </a:rPr>
              <a:t>should</a:t>
            </a:r>
            <a:r>
              <a:rPr lang="de-DE" i="1" dirty="0">
                <a:solidFill>
                  <a:srgbClr val="242729"/>
                </a:solidFill>
                <a:latin typeface="inherit" charset="0"/>
              </a:rPr>
              <a:t> </a:t>
            </a:r>
            <a:r>
              <a:rPr lang="de-DE" i="1" dirty="0" err="1">
                <a:solidFill>
                  <a:srgbClr val="242729"/>
                </a:solidFill>
                <a:latin typeface="inherit" charset="0"/>
              </a:rPr>
              <a:t>eventually</a:t>
            </a:r>
            <a:r>
              <a:rPr lang="de-DE" i="1" dirty="0">
                <a:solidFill>
                  <a:srgbClr val="242729"/>
                </a:solidFill>
                <a:latin typeface="inherit" charset="0"/>
              </a:rPr>
              <a:t> </a:t>
            </a:r>
            <a:r>
              <a:rPr lang="de-DE" i="1" dirty="0" err="1">
                <a:solidFill>
                  <a:srgbClr val="242729"/>
                </a:solidFill>
                <a:latin typeface="inherit" charset="0"/>
              </a:rPr>
              <a:t>eliminate</a:t>
            </a:r>
            <a:r>
              <a:rPr lang="de-DE" i="1" dirty="0">
                <a:solidFill>
                  <a:srgbClr val="242729"/>
                </a:solidFill>
                <a:latin typeface="inherit" charset="0"/>
              </a:rPr>
              <a:t> </a:t>
            </a:r>
            <a:r>
              <a:rPr lang="de-DE" i="1" dirty="0" err="1">
                <a:solidFill>
                  <a:srgbClr val="242729"/>
                </a:solidFill>
                <a:latin typeface="inherit" charset="0"/>
              </a:rPr>
              <a:t>the</a:t>
            </a:r>
            <a:r>
              <a:rPr lang="de-DE" i="1" dirty="0">
                <a:solidFill>
                  <a:srgbClr val="242729"/>
                </a:solidFill>
                <a:latin typeface="inherit" charset="0"/>
              </a:rPr>
              <a:t> </a:t>
            </a:r>
            <a:r>
              <a:rPr lang="de-DE" i="1" dirty="0" err="1">
                <a:solidFill>
                  <a:srgbClr val="242729"/>
                </a:solidFill>
                <a:latin typeface="inherit" charset="0"/>
              </a:rPr>
              <a:t>need</a:t>
            </a:r>
            <a:r>
              <a:rPr lang="de-DE" i="1" dirty="0">
                <a:solidFill>
                  <a:srgbClr val="242729"/>
                </a:solidFill>
                <a:latin typeface="inherit" charset="0"/>
              </a:rPr>
              <a:t> </a:t>
            </a:r>
            <a:r>
              <a:rPr lang="de-DE" i="1" dirty="0" err="1">
                <a:solidFill>
                  <a:srgbClr val="242729"/>
                </a:solidFill>
                <a:latin typeface="inherit" charset="0"/>
              </a:rPr>
              <a:t>for</a:t>
            </a:r>
            <a:r>
              <a:rPr lang="de-DE" i="1" dirty="0">
                <a:solidFill>
                  <a:srgbClr val="242729"/>
                </a:solidFill>
                <a:latin typeface="inherit" charset="0"/>
              </a:rPr>
              <a:t> </a:t>
            </a:r>
            <a:r>
              <a:rPr lang="de-DE" i="1" dirty="0" err="1">
                <a:solidFill>
                  <a:srgbClr val="242729"/>
                </a:solidFill>
                <a:latin typeface="inherit" charset="0"/>
              </a:rPr>
              <a:t>much</a:t>
            </a:r>
            <a:r>
              <a:rPr lang="de-DE" i="1" dirty="0">
                <a:solidFill>
                  <a:srgbClr val="242729"/>
                </a:solidFill>
                <a:latin typeface="inherit" charset="0"/>
              </a:rPr>
              <a:t> </a:t>
            </a:r>
            <a:r>
              <a:rPr lang="de-DE" i="1" dirty="0" err="1">
                <a:solidFill>
                  <a:srgbClr val="242729"/>
                </a:solidFill>
                <a:latin typeface="inherit" charset="0"/>
              </a:rPr>
              <a:t>of</a:t>
            </a:r>
            <a:r>
              <a:rPr lang="de-DE" i="1" dirty="0">
                <a:solidFill>
                  <a:srgbClr val="242729"/>
                </a:solidFill>
                <a:latin typeface="inherit" charset="0"/>
              </a:rPr>
              <a:t> </a:t>
            </a:r>
            <a:r>
              <a:rPr lang="de-DE" i="1" dirty="0" err="1">
                <a:solidFill>
                  <a:srgbClr val="242729"/>
                </a:solidFill>
                <a:latin typeface="inherit" charset="0"/>
              </a:rPr>
              <a:t>this</a:t>
            </a:r>
            <a:r>
              <a:rPr lang="de-DE" i="1" dirty="0">
                <a:solidFill>
                  <a:srgbClr val="242729"/>
                </a:solidFill>
                <a:latin typeface="inherit" charset="0"/>
              </a:rPr>
              <a:t> </a:t>
            </a:r>
            <a:r>
              <a:rPr lang="de-DE" i="1" dirty="0" err="1">
                <a:solidFill>
                  <a:srgbClr val="242729"/>
                </a:solidFill>
                <a:latin typeface="inherit" charset="0"/>
              </a:rPr>
              <a:t>detailed</a:t>
            </a:r>
            <a:r>
              <a:rPr lang="de-DE" i="1" dirty="0">
                <a:solidFill>
                  <a:srgbClr val="242729"/>
                </a:solidFill>
                <a:latin typeface="inherit" charset="0"/>
              </a:rPr>
              <a:t> </a:t>
            </a:r>
            <a:r>
              <a:rPr lang="de-DE" i="1" dirty="0" err="1">
                <a:solidFill>
                  <a:srgbClr val="242729"/>
                </a:solidFill>
                <a:latin typeface="inherit" charset="0"/>
              </a:rPr>
              <a:t>programming</a:t>
            </a:r>
            <a:r>
              <a:rPr lang="de-DE" i="1" dirty="0">
                <a:solidFill>
                  <a:srgbClr val="242729"/>
                </a:solidFill>
                <a:latin typeface="inherit" charset="0"/>
              </a:rPr>
              <a:t> </a:t>
            </a:r>
            <a:r>
              <a:rPr lang="de-DE" i="1" dirty="0" err="1">
                <a:solidFill>
                  <a:srgbClr val="242729"/>
                </a:solidFill>
                <a:latin typeface="inherit" charset="0"/>
              </a:rPr>
              <a:t>effort</a:t>
            </a:r>
            <a:r>
              <a:rPr lang="de-DE" i="1" dirty="0">
                <a:solidFill>
                  <a:srgbClr val="242729"/>
                </a:solidFill>
                <a:latin typeface="inherit" charset="0"/>
              </a:rPr>
              <a:t>“</a:t>
            </a:r>
            <a:endParaRPr lang="de-DE" dirty="0">
              <a:solidFill>
                <a:srgbClr val="242729"/>
              </a:solidFill>
              <a:latin typeface="inherit" charset="0"/>
            </a:endParaRPr>
          </a:p>
          <a:p>
            <a:pPr fontAlgn="base"/>
            <a:endParaRPr lang="de-DE" dirty="0">
              <a:solidFill>
                <a:srgbClr val="242729"/>
              </a:solidFill>
              <a:latin typeface="inherit" charset="0"/>
            </a:endParaRPr>
          </a:p>
          <a:p>
            <a:pPr fontAlgn="base"/>
            <a:r>
              <a:rPr lang="de-DE" dirty="0">
                <a:solidFill>
                  <a:srgbClr val="242729"/>
                </a:solidFill>
                <a:latin typeface="inherit" charset="0"/>
              </a:rPr>
              <a:t>Samuel, A. L. (1959), “</a:t>
            </a:r>
            <a:r>
              <a:rPr lang="de-DE" dirty="0" err="1">
                <a:solidFill>
                  <a:srgbClr val="242729"/>
                </a:solidFill>
                <a:latin typeface="inherit" charset="0"/>
              </a:rPr>
              <a:t>Some</a:t>
            </a:r>
            <a:r>
              <a:rPr lang="de-DE" dirty="0">
                <a:solidFill>
                  <a:srgbClr val="242729"/>
                </a:solidFill>
                <a:latin typeface="inherit" charset="0"/>
              </a:rPr>
              <a:t> Studies in </a:t>
            </a:r>
            <a:r>
              <a:rPr lang="de-DE" dirty="0" err="1">
                <a:solidFill>
                  <a:srgbClr val="242729"/>
                </a:solidFill>
                <a:latin typeface="inherit" charset="0"/>
              </a:rPr>
              <a:t>Machine</a:t>
            </a:r>
            <a:r>
              <a:rPr lang="de-DE" dirty="0">
                <a:solidFill>
                  <a:srgbClr val="242729"/>
                </a:solidFill>
                <a:latin typeface="inherit" charset="0"/>
              </a:rPr>
              <a:t> Learning </a:t>
            </a:r>
            <a:r>
              <a:rPr lang="de-DE" dirty="0" err="1">
                <a:solidFill>
                  <a:srgbClr val="242729"/>
                </a:solidFill>
                <a:latin typeface="inherit" charset="0"/>
              </a:rPr>
              <a:t>Using</a:t>
            </a:r>
            <a:r>
              <a:rPr lang="de-DE" dirty="0">
                <a:solidFill>
                  <a:srgbClr val="242729"/>
                </a:solidFill>
                <a:latin typeface="inherit" charset="0"/>
              </a:rPr>
              <a:t> </a:t>
            </a:r>
            <a:r>
              <a:rPr lang="de-DE" dirty="0" err="1">
                <a:solidFill>
                  <a:srgbClr val="242729"/>
                </a:solidFill>
                <a:latin typeface="inherit" charset="0"/>
              </a:rPr>
              <a:t>the</a:t>
            </a:r>
            <a:r>
              <a:rPr lang="de-DE" dirty="0">
                <a:solidFill>
                  <a:srgbClr val="242729"/>
                </a:solidFill>
                <a:latin typeface="inherit" charset="0"/>
              </a:rPr>
              <a:t> Game </a:t>
            </a:r>
            <a:r>
              <a:rPr lang="de-DE" dirty="0" err="1">
                <a:solidFill>
                  <a:srgbClr val="242729"/>
                </a:solidFill>
                <a:latin typeface="inherit" charset="0"/>
              </a:rPr>
              <a:t>of</a:t>
            </a:r>
            <a:r>
              <a:rPr lang="de-DE" dirty="0">
                <a:solidFill>
                  <a:srgbClr val="242729"/>
                </a:solidFill>
                <a:latin typeface="inherit" charset="0"/>
              </a:rPr>
              <a:t> </a:t>
            </a:r>
            <a:r>
              <a:rPr lang="de-DE" dirty="0" err="1">
                <a:solidFill>
                  <a:srgbClr val="242729"/>
                </a:solidFill>
                <a:latin typeface="inherit" charset="0"/>
              </a:rPr>
              <a:t>Checkers</a:t>
            </a:r>
            <a:r>
              <a:rPr lang="de-DE" dirty="0">
                <a:solidFill>
                  <a:srgbClr val="242729"/>
                </a:solidFill>
                <a:latin typeface="inherit" charset="0"/>
              </a:rPr>
              <a:t>” in IBM Journal </a:t>
            </a:r>
            <a:r>
              <a:rPr lang="de-DE" dirty="0" err="1">
                <a:solidFill>
                  <a:srgbClr val="242729"/>
                </a:solidFill>
                <a:latin typeface="inherit" charset="0"/>
              </a:rPr>
              <a:t>of</a:t>
            </a:r>
            <a:r>
              <a:rPr lang="de-DE" dirty="0">
                <a:solidFill>
                  <a:srgbClr val="242729"/>
                </a:solidFill>
                <a:latin typeface="inherit" charset="0"/>
              </a:rPr>
              <a:t> Research </a:t>
            </a:r>
            <a:r>
              <a:rPr lang="de-DE" dirty="0" err="1">
                <a:solidFill>
                  <a:srgbClr val="242729"/>
                </a:solidFill>
                <a:latin typeface="inherit" charset="0"/>
              </a:rPr>
              <a:t>and</a:t>
            </a:r>
            <a:r>
              <a:rPr lang="de-DE" dirty="0">
                <a:solidFill>
                  <a:srgbClr val="242729"/>
                </a:solidFill>
                <a:latin typeface="inherit" charset="0"/>
              </a:rPr>
              <a:t> Development (Volume:3, </a:t>
            </a:r>
            <a:r>
              <a:rPr lang="de-DE" dirty="0" err="1">
                <a:solidFill>
                  <a:srgbClr val="242729"/>
                </a:solidFill>
                <a:latin typeface="inherit" charset="0"/>
              </a:rPr>
              <a:t>Issue</a:t>
            </a:r>
            <a:r>
              <a:rPr lang="de-DE" dirty="0">
                <a:solidFill>
                  <a:srgbClr val="242729"/>
                </a:solidFill>
                <a:latin typeface="inherit" charset="0"/>
              </a:rPr>
              <a:t>: 3), p. 210</a:t>
            </a:r>
          </a:p>
          <a:p>
            <a:br>
              <a:rPr lang="de-DE" dirty="0"/>
            </a:br>
            <a:endParaRPr lang="en-US" dirty="0"/>
          </a:p>
        </p:txBody>
      </p:sp>
    </p:spTree>
    <p:extLst>
      <p:ext uri="{BB962C8B-B14F-4D97-AF65-F5344CB8AC3E}">
        <p14:creationId xmlns:p14="http://schemas.microsoft.com/office/powerpoint/2010/main" val="1189040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Training Environment</a:t>
            </a:r>
          </a:p>
        </p:txBody>
      </p:sp>
      <p:sp>
        <p:nvSpPr>
          <p:cNvPr id="3" name="Text Placeholder 2"/>
          <p:cNvSpPr>
            <a:spLocks noGrp="1"/>
          </p:cNvSpPr>
          <p:nvPr>
            <p:ph type="body" sz="quarter" idx="10"/>
          </p:nvPr>
        </p:nvSpPr>
        <p:spPr/>
        <p:txBody>
          <a:bodyPr/>
          <a:lstStyle/>
          <a:p>
            <a:r>
              <a:rPr lang="en-US" sz="1600" b="0" dirty="0"/>
              <a:t>There are several (excellent) ML trainings available to SAP employees that show how to invoke a particular ML algorithm in </a:t>
            </a:r>
            <a:r>
              <a:rPr lang="en-US" sz="1600" dirty="0"/>
              <a:t>Predictive Analysis </a:t>
            </a:r>
            <a:r>
              <a:rPr lang="en-US" sz="1600" b="0" dirty="0"/>
              <a:t>(expert and automated mode), </a:t>
            </a:r>
            <a:r>
              <a:rPr lang="en-US" sz="1600" dirty="0"/>
              <a:t>PAL</a:t>
            </a:r>
            <a:r>
              <a:rPr lang="en-US" sz="1600" b="0" dirty="0"/>
              <a:t>, </a:t>
            </a:r>
            <a:r>
              <a:rPr lang="en-US" sz="1600" dirty="0"/>
              <a:t>R</a:t>
            </a:r>
            <a:r>
              <a:rPr lang="en-US" sz="1600" b="0" dirty="0"/>
              <a:t>, </a:t>
            </a:r>
            <a:r>
              <a:rPr lang="en-US" sz="1600" dirty="0"/>
              <a:t>Python</a:t>
            </a:r>
            <a:r>
              <a:rPr lang="en-US" sz="1600" b="0" dirty="0"/>
              <a:t>, and </a:t>
            </a:r>
            <a:r>
              <a:rPr lang="en-US" sz="1600" dirty="0"/>
              <a:t>Excel</a:t>
            </a:r>
            <a:r>
              <a:rPr lang="en-US" sz="1600" b="0" dirty="0"/>
              <a:t>.</a:t>
            </a:r>
          </a:p>
          <a:p>
            <a:r>
              <a:rPr lang="en-US" sz="1600" b="0" dirty="0"/>
              <a:t>We will focus instead on </a:t>
            </a:r>
            <a:r>
              <a:rPr lang="en-US" sz="1600" dirty="0"/>
              <a:t>Python</a:t>
            </a:r>
            <a:r>
              <a:rPr lang="en-US" sz="1600" b="0" dirty="0"/>
              <a:t>, </a:t>
            </a:r>
            <a:r>
              <a:rPr lang="en-US" sz="1600" dirty="0" err="1"/>
              <a:t>Scikit</a:t>
            </a:r>
            <a:r>
              <a:rPr lang="en-US" sz="1600" dirty="0"/>
              <a:t>-Learn</a:t>
            </a:r>
            <a:r>
              <a:rPr lang="en-US" sz="1600" b="0" dirty="0"/>
              <a:t>, and </a:t>
            </a:r>
            <a:r>
              <a:rPr lang="en-US" sz="1600" dirty="0"/>
              <a:t>TensorFlow</a:t>
            </a:r>
            <a:r>
              <a:rPr lang="en-US" sz="1600" b="0" dirty="0"/>
              <a:t>.</a:t>
            </a:r>
          </a:p>
          <a:p>
            <a:r>
              <a:rPr lang="en-US" sz="1600" b="0" dirty="0"/>
              <a:t>Python has recently bypassed R as the most popular programming language for machine learning. </a:t>
            </a:r>
          </a:p>
          <a:p>
            <a:r>
              <a:rPr lang="en-US" sz="1600" b="0" dirty="0" err="1"/>
              <a:t>Scikit</a:t>
            </a:r>
            <a:r>
              <a:rPr lang="en-US" sz="1600" b="0" dirty="0"/>
              <a:t>-Learn is a well-designed, very easy to use and extremely popular library for ML.</a:t>
            </a:r>
          </a:p>
          <a:p>
            <a:r>
              <a:rPr lang="en-US" sz="1600" b="0" dirty="0"/>
              <a:t>TensorFlow is a more low-level library for developing and serving machine learning algorithms (though more and more high-level components have been added (</a:t>
            </a:r>
            <a:r>
              <a:rPr lang="en-US" sz="1600" b="0" dirty="0" err="1"/>
              <a:t>Keras</a:t>
            </a:r>
            <a:r>
              <a:rPr lang="en-US" sz="1600" b="0" dirty="0"/>
              <a:t>, </a:t>
            </a:r>
            <a:r>
              <a:rPr lang="en-US" sz="1600" b="0" dirty="0" err="1"/>
              <a:t>scikit</a:t>
            </a:r>
            <a:r>
              <a:rPr lang="en-US" sz="1600" b="0" dirty="0"/>
              <a:t>-learn inspired predictors, etc.) TensorFlow is very fast and scalable. Moreover, it provides a lot of features that make the design and evaluation of machine learning models much easier.</a:t>
            </a:r>
          </a:p>
          <a:p>
            <a:endParaRPr lang="en-US" b="0" dirty="0"/>
          </a:p>
          <a:p>
            <a:endParaRPr lang="en-US" b="0" dirty="0"/>
          </a:p>
        </p:txBody>
      </p:sp>
    </p:spTree>
    <p:extLst>
      <p:ext uri="{BB962C8B-B14F-4D97-AF65-F5344CB8AC3E}">
        <p14:creationId xmlns:p14="http://schemas.microsoft.com/office/powerpoint/2010/main" val="301242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Python, </a:t>
            </a:r>
            <a:r>
              <a:rPr lang="en-US" dirty="0" err="1"/>
              <a:t>Scikit</a:t>
            </a:r>
            <a:r>
              <a:rPr lang="en-US" dirty="0"/>
              <a:t>-Learn, and TensorFlow?</a:t>
            </a:r>
          </a:p>
        </p:txBody>
      </p:sp>
      <p:sp>
        <p:nvSpPr>
          <p:cNvPr id="3" name="Text Placeholder 2"/>
          <p:cNvSpPr>
            <a:spLocks noGrp="1"/>
          </p:cNvSpPr>
          <p:nvPr>
            <p:ph type="body" sz="quarter" idx="10"/>
          </p:nvPr>
        </p:nvSpPr>
        <p:spPr>
          <a:xfrm>
            <a:off x="324000" y="1372419"/>
            <a:ext cx="11545200" cy="4392043"/>
          </a:xfrm>
        </p:spPr>
        <p:txBody>
          <a:bodyPr/>
          <a:lstStyle/>
          <a:p>
            <a:r>
              <a:rPr lang="en-US" sz="1800" b="0" dirty="0"/>
              <a:t>By focusing on </a:t>
            </a:r>
            <a:r>
              <a:rPr lang="en-US" sz="1800" dirty="0"/>
              <a:t>Python</a:t>
            </a:r>
            <a:r>
              <a:rPr lang="en-US" sz="1800" b="0" dirty="0"/>
              <a:t>, </a:t>
            </a:r>
            <a:r>
              <a:rPr lang="en-US" sz="1800" dirty="0" err="1"/>
              <a:t>Scikit</a:t>
            </a:r>
            <a:r>
              <a:rPr lang="en-US" sz="1800" dirty="0"/>
              <a:t>-Learn</a:t>
            </a:r>
            <a:r>
              <a:rPr lang="en-US" sz="1800" b="0" dirty="0"/>
              <a:t>, and </a:t>
            </a:r>
            <a:r>
              <a:rPr lang="en-US" sz="1800" dirty="0"/>
              <a:t>TensorFlow</a:t>
            </a:r>
            <a:r>
              <a:rPr lang="en-US" sz="1800" b="0" dirty="0"/>
              <a:t>, we</a:t>
            </a:r>
          </a:p>
          <a:p>
            <a:pPr marL="342900" indent="-342900">
              <a:buFont typeface="Arial" charset="0"/>
              <a:buChar char="•"/>
            </a:pPr>
            <a:r>
              <a:rPr lang="en-US" sz="1800" b="0" dirty="0"/>
              <a:t>Utilize the same tools that are used in academia and industry (and benefit directly from open-source contributions)</a:t>
            </a:r>
          </a:p>
          <a:p>
            <a:pPr marL="342900" indent="-342900">
              <a:buFont typeface="Arial" charset="0"/>
              <a:buChar char="•"/>
            </a:pPr>
            <a:r>
              <a:rPr lang="en-US" sz="1800" b="0" dirty="0"/>
              <a:t>Maintain complete flexibility</a:t>
            </a:r>
          </a:p>
          <a:p>
            <a:pPr marL="342900" indent="-342900">
              <a:buFont typeface="Arial" charset="0"/>
              <a:buChar char="•"/>
            </a:pPr>
            <a:r>
              <a:rPr lang="en-US" sz="1800" b="0" dirty="0"/>
              <a:t>Are completely aligned with Leonardo ML, which is critical for the productive use of ML models from within our applications (more on this later) </a:t>
            </a:r>
          </a:p>
          <a:p>
            <a:pPr marL="342900" indent="-342900">
              <a:buFont typeface="Arial" charset="0"/>
              <a:buChar char="•"/>
            </a:pPr>
            <a:r>
              <a:rPr lang="en-US" sz="1800" b="0" dirty="0"/>
              <a:t>Finally, our goal is not so much to cover as many algorithms as possible, but to get a deeper understanding of how some of the most popular algorithms work and </a:t>
            </a:r>
            <a:r>
              <a:rPr lang="mr-IN" sz="1800" b="0" dirty="0"/>
              <a:t>–</a:t>
            </a:r>
            <a:r>
              <a:rPr lang="en-US" sz="1800" b="0" dirty="0"/>
              <a:t> more importantly </a:t>
            </a:r>
            <a:r>
              <a:rPr lang="mr-IN" sz="1800" b="0" dirty="0"/>
              <a:t>–</a:t>
            </a:r>
            <a:r>
              <a:rPr lang="en-US" sz="1800" b="0" dirty="0"/>
              <a:t> how they are related to each other. In other words, by the end of the week, you should have a solid understanding of the most important ML concepts.</a:t>
            </a:r>
          </a:p>
          <a:p>
            <a:r>
              <a:rPr lang="en-US" sz="1800" b="0" dirty="0"/>
              <a:t>Please note: If PAI and PAL meet your requirements (this is typically the case if your datasets are small and/or reside in HANA), please use them! In fact, this training should make it easier to evaluate and use the capabilities of our own tools. </a:t>
            </a:r>
          </a:p>
        </p:txBody>
      </p:sp>
    </p:spTree>
    <p:extLst>
      <p:ext uri="{BB962C8B-B14F-4D97-AF65-F5344CB8AC3E}">
        <p14:creationId xmlns:p14="http://schemas.microsoft.com/office/powerpoint/2010/main" val="1390734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Incredible Growth of Python</a:t>
            </a:r>
          </a:p>
        </p:txBody>
      </p:sp>
      <p:sp>
        <p:nvSpPr>
          <p:cNvPr id="3" name="Text Placeholder 2"/>
          <p:cNvSpPr>
            <a:spLocks noGrp="1"/>
          </p:cNvSpPr>
          <p:nvPr>
            <p:ph type="body" sz="quarter" idx="10"/>
          </p:nvPr>
        </p:nvSpPr>
        <p:spPr>
          <a:xfrm>
            <a:off x="324000" y="6310213"/>
            <a:ext cx="8141128" cy="435129"/>
          </a:xfrm>
        </p:spPr>
        <p:txBody>
          <a:bodyPr/>
          <a:lstStyle/>
          <a:p>
            <a:r>
              <a:rPr lang="en-US" sz="1400" b="0" dirty="0"/>
              <a:t>https://</a:t>
            </a:r>
            <a:r>
              <a:rPr lang="en-US" sz="1400" b="0" dirty="0" err="1"/>
              <a:t>stackoverflow.blog</a:t>
            </a:r>
            <a:r>
              <a:rPr lang="en-US" sz="1400" b="0" dirty="0"/>
              <a:t>/2017/09/06/incredible-growth-python/</a:t>
            </a:r>
          </a:p>
        </p:txBody>
      </p:sp>
      <p:pic>
        <p:nvPicPr>
          <p:cNvPr id="4" name="Picture 3"/>
          <p:cNvPicPr>
            <a:picLocks noChangeAspect="1"/>
          </p:cNvPicPr>
          <p:nvPr/>
        </p:nvPicPr>
        <p:blipFill>
          <a:blip r:embed="rId2"/>
          <a:stretch>
            <a:fillRect/>
          </a:stretch>
        </p:blipFill>
        <p:spPr>
          <a:xfrm>
            <a:off x="324000" y="1344088"/>
            <a:ext cx="5882093" cy="4891050"/>
          </a:xfrm>
          <a:prstGeom prst="rect">
            <a:avLst/>
          </a:prstGeom>
        </p:spPr>
      </p:pic>
      <p:pic>
        <p:nvPicPr>
          <p:cNvPr id="5" name="Picture 4"/>
          <p:cNvPicPr>
            <a:picLocks noChangeAspect="1"/>
          </p:cNvPicPr>
          <p:nvPr/>
        </p:nvPicPr>
        <p:blipFill>
          <a:blip r:embed="rId3"/>
          <a:stretch>
            <a:fillRect/>
          </a:stretch>
        </p:blipFill>
        <p:spPr>
          <a:xfrm>
            <a:off x="6120806" y="1372890"/>
            <a:ext cx="5748394" cy="4862945"/>
          </a:xfrm>
          <a:prstGeom prst="rect">
            <a:avLst/>
          </a:prstGeom>
        </p:spPr>
      </p:pic>
    </p:spTree>
    <p:extLst>
      <p:ext uri="{BB962C8B-B14F-4D97-AF65-F5344CB8AC3E}">
        <p14:creationId xmlns:p14="http://schemas.microsoft.com/office/powerpoint/2010/main" val="1295191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R for Analytics, Data Science and Machine Learning</a:t>
            </a:r>
          </a:p>
        </p:txBody>
      </p:sp>
      <p:pic>
        <p:nvPicPr>
          <p:cNvPr id="8" name="Picture 7"/>
          <p:cNvPicPr>
            <a:picLocks noChangeAspect="1"/>
          </p:cNvPicPr>
          <p:nvPr/>
        </p:nvPicPr>
        <p:blipFill>
          <a:blip r:embed="rId2"/>
          <a:stretch>
            <a:fillRect/>
          </a:stretch>
        </p:blipFill>
        <p:spPr>
          <a:xfrm>
            <a:off x="6879075" y="2064544"/>
            <a:ext cx="5184089" cy="2819183"/>
          </a:xfrm>
          <a:prstGeom prst="rect">
            <a:avLst/>
          </a:prstGeom>
        </p:spPr>
      </p:pic>
      <p:pic>
        <p:nvPicPr>
          <p:cNvPr id="9" name="Picture 8"/>
          <p:cNvPicPr>
            <a:picLocks noChangeAspect="1"/>
          </p:cNvPicPr>
          <p:nvPr/>
        </p:nvPicPr>
        <p:blipFill>
          <a:blip r:embed="rId3"/>
          <a:stretch>
            <a:fillRect/>
          </a:stretch>
        </p:blipFill>
        <p:spPr>
          <a:xfrm>
            <a:off x="323999" y="1974490"/>
            <a:ext cx="6404829" cy="2999292"/>
          </a:xfrm>
          <a:prstGeom prst="rect">
            <a:avLst/>
          </a:prstGeom>
        </p:spPr>
      </p:pic>
      <p:sp>
        <p:nvSpPr>
          <p:cNvPr id="10" name="Rectangle 9"/>
          <p:cNvSpPr/>
          <p:nvPr/>
        </p:nvSpPr>
        <p:spPr>
          <a:xfrm>
            <a:off x="323999" y="6166776"/>
            <a:ext cx="11293042" cy="338554"/>
          </a:xfrm>
          <a:prstGeom prst="rect">
            <a:avLst/>
          </a:prstGeom>
        </p:spPr>
        <p:txBody>
          <a:bodyPr wrap="square">
            <a:spAutoFit/>
          </a:bodyPr>
          <a:lstStyle/>
          <a:p>
            <a:r>
              <a:rPr lang="en-US" sz="1600" dirty="0"/>
              <a:t>http://</a:t>
            </a:r>
            <a:r>
              <a:rPr lang="en-US" sz="1600" dirty="0" err="1"/>
              <a:t>www.kdnuggets.com</a:t>
            </a:r>
            <a:r>
              <a:rPr lang="en-US" sz="1600" dirty="0"/>
              <a:t>/2017/08/python-overtakes-r-leader-analytics-data-</a:t>
            </a:r>
            <a:r>
              <a:rPr lang="en-US" sz="1600" dirty="0" err="1"/>
              <a:t>science.html</a:t>
            </a:r>
            <a:endParaRPr lang="en-US" sz="1600" dirty="0"/>
          </a:p>
        </p:txBody>
      </p:sp>
    </p:spTree>
    <p:extLst>
      <p:ext uri="{BB962C8B-B14F-4D97-AF65-F5344CB8AC3E}">
        <p14:creationId xmlns:p14="http://schemas.microsoft.com/office/powerpoint/2010/main" val="2746622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R for Analytics, Data Science and Machine Learning</a:t>
            </a:r>
          </a:p>
        </p:txBody>
      </p:sp>
      <p:pic>
        <p:nvPicPr>
          <p:cNvPr id="5" name="Picture 4"/>
          <p:cNvPicPr>
            <a:picLocks noChangeAspect="1"/>
          </p:cNvPicPr>
          <p:nvPr/>
        </p:nvPicPr>
        <p:blipFill>
          <a:blip r:embed="rId2"/>
          <a:stretch>
            <a:fillRect/>
          </a:stretch>
        </p:blipFill>
        <p:spPr>
          <a:xfrm>
            <a:off x="2305083" y="1500284"/>
            <a:ext cx="6700371" cy="4839642"/>
          </a:xfrm>
          <a:prstGeom prst="rect">
            <a:avLst/>
          </a:prstGeom>
        </p:spPr>
      </p:pic>
      <p:sp>
        <p:nvSpPr>
          <p:cNvPr id="6" name="Rectangle 5"/>
          <p:cNvSpPr/>
          <p:nvPr/>
        </p:nvSpPr>
        <p:spPr>
          <a:xfrm>
            <a:off x="324000" y="6170649"/>
            <a:ext cx="11293042" cy="338554"/>
          </a:xfrm>
          <a:prstGeom prst="rect">
            <a:avLst/>
          </a:prstGeom>
        </p:spPr>
        <p:txBody>
          <a:bodyPr wrap="square">
            <a:spAutoFit/>
          </a:bodyPr>
          <a:lstStyle/>
          <a:p>
            <a:r>
              <a:rPr lang="en-US" sz="1600" dirty="0"/>
              <a:t>http://</a:t>
            </a:r>
            <a:r>
              <a:rPr lang="en-US" sz="1600" dirty="0" err="1"/>
              <a:t>www.kdnuggets.com</a:t>
            </a:r>
            <a:r>
              <a:rPr lang="en-US" sz="1600" dirty="0"/>
              <a:t>/2017/08/python-overtakes-r-leader-analytics-data-</a:t>
            </a:r>
            <a:r>
              <a:rPr lang="en-US" sz="1600" dirty="0" err="1"/>
              <a:t>science.html</a:t>
            </a:r>
            <a:endParaRPr lang="en-US" sz="1600" dirty="0"/>
          </a:p>
        </p:txBody>
      </p:sp>
    </p:spTree>
    <p:extLst>
      <p:ext uri="{BB962C8B-B14F-4D97-AF65-F5344CB8AC3E}">
        <p14:creationId xmlns:p14="http://schemas.microsoft.com/office/powerpoint/2010/main" val="17098175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R for </a:t>
            </a:r>
            <a:r>
              <a:rPr lang="en-US" u="sng" dirty="0"/>
              <a:t>Machine Learning </a:t>
            </a:r>
            <a:r>
              <a:rPr lang="en-US" dirty="0"/>
              <a:t>vs. Data Science</a:t>
            </a:r>
          </a:p>
        </p:txBody>
      </p:sp>
      <p:sp>
        <p:nvSpPr>
          <p:cNvPr id="3" name="Text Placeholder 2"/>
          <p:cNvSpPr>
            <a:spLocks noGrp="1"/>
          </p:cNvSpPr>
          <p:nvPr>
            <p:ph type="body" sz="quarter" idx="10"/>
          </p:nvPr>
        </p:nvSpPr>
        <p:spPr>
          <a:xfrm>
            <a:off x="324000" y="6131257"/>
            <a:ext cx="8335091" cy="283397"/>
          </a:xfrm>
        </p:spPr>
        <p:txBody>
          <a:bodyPr/>
          <a:lstStyle/>
          <a:p>
            <a:r>
              <a:rPr lang="en-US" sz="1600" b="0" dirty="0"/>
              <a:t>http://</a:t>
            </a:r>
            <a:r>
              <a:rPr lang="en-US" sz="1600" b="0" dirty="0" err="1"/>
              <a:t>www.kdnuggets.com</a:t>
            </a:r>
            <a:r>
              <a:rPr lang="en-US" sz="1600" b="0" dirty="0"/>
              <a:t>/2017/09/python-vs-r-data-science-machine-</a:t>
            </a:r>
            <a:r>
              <a:rPr lang="en-US" sz="1600" b="0" dirty="0" err="1"/>
              <a:t>learning.html</a:t>
            </a:r>
            <a:endParaRPr lang="en-US" sz="1600" b="0" dirty="0"/>
          </a:p>
        </p:txBody>
      </p:sp>
      <p:pic>
        <p:nvPicPr>
          <p:cNvPr id="4" name="Picture 3"/>
          <p:cNvPicPr>
            <a:picLocks noChangeAspect="1"/>
          </p:cNvPicPr>
          <p:nvPr/>
        </p:nvPicPr>
        <p:blipFill>
          <a:blip r:embed="rId2"/>
          <a:stretch>
            <a:fillRect/>
          </a:stretch>
        </p:blipFill>
        <p:spPr>
          <a:xfrm>
            <a:off x="178809" y="1920803"/>
            <a:ext cx="6603770" cy="2471088"/>
          </a:xfrm>
          <a:prstGeom prst="rect">
            <a:avLst/>
          </a:prstGeom>
        </p:spPr>
      </p:pic>
      <p:pic>
        <p:nvPicPr>
          <p:cNvPr id="5" name="Picture 4"/>
          <p:cNvPicPr>
            <a:picLocks noChangeAspect="1"/>
          </p:cNvPicPr>
          <p:nvPr/>
        </p:nvPicPr>
        <p:blipFill>
          <a:blip r:embed="rId3"/>
          <a:stretch>
            <a:fillRect/>
          </a:stretch>
        </p:blipFill>
        <p:spPr>
          <a:xfrm>
            <a:off x="6984048" y="1920803"/>
            <a:ext cx="4885152" cy="3078956"/>
          </a:xfrm>
          <a:prstGeom prst="rect">
            <a:avLst/>
          </a:prstGeom>
        </p:spPr>
      </p:pic>
    </p:spTree>
    <p:extLst>
      <p:ext uri="{BB962C8B-B14F-4D97-AF65-F5344CB8AC3E}">
        <p14:creationId xmlns:p14="http://schemas.microsoft.com/office/powerpoint/2010/main" val="793600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Machine Learning (3-Day Training)</a:t>
            </a:r>
          </a:p>
        </p:txBody>
      </p:sp>
      <p:sp>
        <p:nvSpPr>
          <p:cNvPr id="5" name="Text Placeholder 4"/>
          <p:cNvSpPr>
            <a:spLocks noGrp="1"/>
          </p:cNvSpPr>
          <p:nvPr>
            <p:ph type="body" sz="quarter" idx="10"/>
          </p:nvPr>
        </p:nvSpPr>
        <p:spPr/>
        <p:txBody>
          <a:bodyPr/>
          <a:lstStyle/>
          <a:p>
            <a:r>
              <a:rPr lang="en-US" sz="1800" b="0" dirty="0"/>
              <a:t>This 3-day training is for everyone interested in acquiring a good understanding of machine learning principles. We will cover the most important machine learning algorithms for supervised and unsupervised learning (including linear regression and multinomial logistic regression, decision trees and random forest (for both classification and prediction), support vector machines, k-means and hierarchical clustering as well as principle component analysis. (Additional algorithms may be covered if time permits.) Every algorithm will be explained in detail and participants should be able (at least in principle) to implement some of the algorithms on their own.</a:t>
            </a:r>
          </a:p>
          <a:p>
            <a:r>
              <a:rPr lang="en-US" sz="1800" b="0" dirty="0"/>
              <a:t>We will utilize </a:t>
            </a:r>
            <a:r>
              <a:rPr lang="en-US" sz="1800" b="0" dirty="0" err="1"/>
              <a:t>Jupyter</a:t>
            </a:r>
            <a:r>
              <a:rPr lang="en-US" sz="1800" b="0" dirty="0"/>
              <a:t> notebooks and the very popular Python-based </a:t>
            </a:r>
            <a:r>
              <a:rPr lang="en-US" sz="1800" b="0" dirty="0" err="1"/>
              <a:t>Scikit</a:t>
            </a:r>
            <a:r>
              <a:rPr lang="en-US" sz="1800" b="0" dirty="0"/>
              <a:t>-Learn for exercises and data visualization. </a:t>
            </a:r>
            <a:r>
              <a:rPr lang="en-US" sz="1800" b="0" dirty="0" err="1"/>
              <a:t>Scikit</a:t>
            </a:r>
            <a:r>
              <a:rPr lang="en-US" sz="1800" b="0" dirty="0"/>
              <a:t>-Learn provides a consistent framework for building end-to-end machine learning pipelines including various tools to evaluate the trained models. It is also supported by Leonardo ML.</a:t>
            </a:r>
          </a:p>
          <a:p>
            <a:r>
              <a:rPr lang="en-US" sz="1800" b="0" dirty="0"/>
              <a:t>After having gained a solid background in machine learning, we will contrast </a:t>
            </a:r>
            <a:r>
              <a:rPr lang="en-US" sz="1800" b="0" dirty="0" err="1"/>
              <a:t>Scikit</a:t>
            </a:r>
            <a:r>
              <a:rPr lang="en-US" sz="1800" b="0" dirty="0"/>
              <a:t>-Learn with HANA’s Predictive Analysis Library (PAL) and SAP Predictive Analysis.</a:t>
            </a:r>
          </a:p>
        </p:txBody>
      </p:sp>
    </p:spTree>
    <p:extLst>
      <p:ext uri="{BB962C8B-B14F-4D97-AF65-F5344CB8AC3E}">
        <p14:creationId xmlns:p14="http://schemas.microsoft.com/office/powerpoint/2010/main" val="18065830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err="1"/>
              <a:t>Scitkit</a:t>
            </a:r>
            <a:r>
              <a:rPr lang="en-US" dirty="0"/>
              <a:t> Learn?</a:t>
            </a:r>
          </a:p>
        </p:txBody>
      </p:sp>
      <p:sp>
        <p:nvSpPr>
          <p:cNvPr id="3" name="Text Placeholder 2"/>
          <p:cNvSpPr>
            <a:spLocks noGrp="1"/>
          </p:cNvSpPr>
          <p:nvPr>
            <p:ph type="body" sz="quarter" idx="10"/>
          </p:nvPr>
        </p:nvSpPr>
        <p:spPr>
          <a:xfrm>
            <a:off x="324000" y="1621805"/>
            <a:ext cx="11545200" cy="4392043"/>
          </a:xfrm>
        </p:spPr>
        <p:txBody>
          <a:bodyPr/>
          <a:lstStyle/>
          <a:p>
            <a:r>
              <a:rPr lang="en-US" b="0" dirty="0" err="1"/>
              <a:t>Scikit</a:t>
            </a:r>
            <a:r>
              <a:rPr lang="en-US" b="0" dirty="0"/>
              <a:t>-Learn is extremely well designed, and even inspired the design of other machine learning tools, such as Apache Spark’s pipelines (see next slide) or the high-level estimators in TensorFlow).  </a:t>
            </a:r>
          </a:p>
          <a:p>
            <a:pPr marL="342900" indent="-342900">
              <a:buFont typeface="Arial" charset="0"/>
              <a:buChar char="•"/>
            </a:pPr>
            <a:r>
              <a:rPr lang="en-US" b="0" dirty="0"/>
              <a:t>All algorithms in </a:t>
            </a:r>
            <a:r>
              <a:rPr lang="en-US" b="0" dirty="0" err="1"/>
              <a:t>Scikit</a:t>
            </a:r>
            <a:r>
              <a:rPr lang="en-US" b="0" dirty="0"/>
              <a:t>-Learn have a consistent interface</a:t>
            </a:r>
          </a:p>
          <a:p>
            <a:pPr marL="342900" indent="-342900">
              <a:buFont typeface="Arial" charset="0"/>
              <a:buChar char="•"/>
            </a:pPr>
            <a:r>
              <a:rPr lang="en-US" b="0" dirty="0"/>
              <a:t>All hyper parameters as well as the learned parameters of the estimators are accessible</a:t>
            </a:r>
          </a:p>
          <a:p>
            <a:pPr marL="342900" indent="-342900">
              <a:buFont typeface="Arial" charset="0"/>
              <a:buChar char="•"/>
            </a:pPr>
            <a:r>
              <a:rPr lang="en-US" b="0" dirty="0"/>
              <a:t>The building blocks (transformers, estimators, and predictors) are </a:t>
            </a:r>
            <a:r>
              <a:rPr lang="en-US" b="0" dirty="0" err="1"/>
              <a:t>composable</a:t>
            </a:r>
            <a:r>
              <a:rPr lang="en-US" b="0" dirty="0"/>
              <a:t> into machine learning pipelines</a:t>
            </a:r>
          </a:p>
          <a:p>
            <a:pPr marL="342900" indent="-342900">
              <a:buFont typeface="Arial" charset="0"/>
              <a:buChar char="•"/>
            </a:pPr>
            <a:r>
              <a:rPr lang="en-US" b="0" dirty="0"/>
              <a:t>The estimators have sensible defaults (and work out-of-the-box)</a:t>
            </a:r>
          </a:p>
          <a:p>
            <a:pPr marL="342900" indent="-342900">
              <a:buFont typeface="Arial" charset="0"/>
              <a:buChar char="•"/>
            </a:pPr>
            <a:r>
              <a:rPr lang="en-US" b="0" dirty="0"/>
              <a:t>The datasets are all based on </a:t>
            </a:r>
            <a:r>
              <a:rPr lang="en-US" b="0" dirty="0" err="1"/>
              <a:t>NumPy</a:t>
            </a:r>
            <a:r>
              <a:rPr lang="en-US" b="0" dirty="0"/>
              <a:t> arrays or </a:t>
            </a:r>
            <a:r>
              <a:rPr lang="en-US" b="0" dirty="0" err="1"/>
              <a:t>SciPy’s</a:t>
            </a:r>
            <a:r>
              <a:rPr lang="en-US" b="0" dirty="0"/>
              <a:t> sparse matrices</a:t>
            </a:r>
          </a:p>
        </p:txBody>
      </p:sp>
    </p:spTree>
    <p:extLst>
      <p:ext uri="{BB962C8B-B14F-4D97-AF65-F5344CB8AC3E}">
        <p14:creationId xmlns:p14="http://schemas.microsoft.com/office/powerpoint/2010/main" val="2408257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Pipelines (inspired by </a:t>
            </a:r>
            <a:r>
              <a:rPr lang="en-US" dirty="0" err="1"/>
              <a:t>scikit</a:t>
            </a:r>
            <a:r>
              <a:rPr lang="en-US" dirty="0"/>
              <a:t>-learn)</a:t>
            </a:r>
          </a:p>
        </p:txBody>
      </p:sp>
      <p:pic>
        <p:nvPicPr>
          <p:cNvPr id="4" name="Picture 3"/>
          <p:cNvPicPr>
            <a:picLocks noChangeAspect="1"/>
          </p:cNvPicPr>
          <p:nvPr/>
        </p:nvPicPr>
        <p:blipFill>
          <a:blip r:embed="rId2"/>
          <a:stretch>
            <a:fillRect/>
          </a:stretch>
        </p:blipFill>
        <p:spPr>
          <a:xfrm>
            <a:off x="324000" y="1701801"/>
            <a:ext cx="10325100" cy="4356100"/>
          </a:xfrm>
          <a:prstGeom prst="rect">
            <a:avLst/>
          </a:prstGeom>
        </p:spPr>
      </p:pic>
      <p:pic>
        <p:nvPicPr>
          <p:cNvPr id="5" name="Picture 4"/>
          <p:cNvPicPr>
            <a:picLocks noChangeAspect="1"/>
          </p:cNvPicPr>
          <p:nvPr/>
        </p:nvPicPr>
        <p:blipFill>
          <a:blip r:embed="rId3"/>
          <a:stretch>
            <a:fillRect/>
          </a:stretch>
        </p:blipFill>
        <p:spPr>
          <a:xfrm>
            <a:off x="9508115" y="5080218"/>
            <a:ext cx="1825008" cy="977683"/>
          </a:xfrm>
          <a:prstGeom prst="rect">
            <a:avLst/>
          </a:prstGeom>
        </p:spPr>
      </p:pic>
    </p:spTree>
    <p:extLst>
      <p:ext uri="{BB962C8B-B14F-4D97-AF65-F5344CB8AC3E}">
        <p14:creationId xmlns:p14="http://schemas.microsoft.com/office/powerpoint/2010/main" val="19485036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Scitkit</a:t>
            </a:r>
            <a:r>
              <a:rPr lang="en-US" dirty="0"/>
              <a:t>-Learn: Estimators</a:t>
            </a:r>
          </a:p>
        </p:txBody>
      </p:sp>
      <p:sp>
        <p:nvSpPr>
          <p:cNvPr id="3" name="Text Placeholder 2"/>
          <p:cNvSpPr>
            <a:spLocks noGrp="1"/>
          </p:cNvSpPr>
          <p:nvPr>
            <p:ph type="body" sz="quarter" idx="10"/>
          </p:nvPr>
        </p:nvSpPr>
        <p:spPr>
          <a:xfrm>
            <a:off x="324000" y="1524000"/>
            <a:ext cx="11545200" cy="4559121"/>
          </a:xfrm>
        </p:spPr>
        <p:txBody>
          <a:bodyPr/>
          <a:lstStyle/>
          <a:p>
            <a:r>
              <a:rPr lang="en-US" sz="1600" dirty="0"/>
              <a:t>Supervised Learning</a:t>
            </a:r>
          </a:p>
          <a:p>
            <a:r>
              <a:rPr lang="en-US" sz="1600" b="0" dirty="0" err="1"/>
              <a:t>model.fit</a:t>
            </a:r>
            <a:r>
              <a:rPr lang="en-US" sz="1600" b="0" dirty="0"/>
              <a:t>(X, y)		# Fit training data; X = data, y = labels</a:t>
            </a:r>
          </a:p>
          <a:p>
            <a:r>
              <a:rPr lang="en-US" sz="1600" b="0" dirty="0" err="1"/>
              <a:t>model.predict</a:t>
            </a:r>
            <a:r>
              <a:rPr lang="en-US" sz="1600" b="0" dirty="0"/>
              <a:t>(</a:t>
            </a:r>
            <a:r>
              <a:rPr lang="en-US" sz="1600" b="0" dirty="0" err="1"/>
              <a:t>X_new</a:t>
            </a:r>
            <a:r>
              <a:rPr lang="en-US" sz="1600" b="0" dirty="0"/>
              <a:t>)		# Returns predicted labels</a:t>
            </a:r>
            <a:endParaRPr lang="en-US" sz="1600" dirty="0"/>
          </a:p>
          <a:p>
            <a:r>
              <a:rPr lang="en-US" sz="1600" b="0" dirty="0" err="1"/>
              <a:t>model.predict_proba</a:t>
            </a:r>
            <a:r>
              <a:rPr lang="en-US" sz="1600" b="0" dirty="0"/>
              <a:t>(</a:t>
            </a:r>
            <a:r>
              <a:rPr lang="en-US" sz="1600" b="0" dirty="0" err="1"/>
              <a:t>X_new</a:t>
            </a:r>
            <a:r>
              <a:rPr lang="en-US" sz="1600" b="0" dirty="0"/>
              <a:t>) 	# Only available for some classifiers: Returns probability of each label</a:t>
            </a:r>
          </a:p>
          <a:p>
            <a:r>
              <a:rPr lang="en-US" sz="1600" b="0" dirty="0" err="1"/>
              <a:t>model.score</a:t>
            </a:r>
            <a:r>
              <a:rPr lang="en-US" sz="1600" b="0" dirty="0"/>
              <a:t>() 		# Number between 0 and 1; larger number =&gt; better fit</a:t>
            </a:r>
          </a:p>
          <a:p>
            <a:r>
              <a:rPr lang="en-US" sz="1600" dirty="0"/>
              <a:t>Unsupervised Learning</a:t>
            </a:r>
          </a:p>
          <a:p>
            <a:r>
              <a:rPr lang="en-US" sz="1600" b="0" dirty="0" err="1"/>
              <a:t>model.fit</a:t>
            </a:r>
            <a:r>
              <a:rPr lang="en-US" sz="1600" b="0" dirty="0"/>
              <a:t>(X)			# Fit training data</a:t>
            </a:r>
          </a:p>
          <a:p>
            <a:r>
              <a:rPr lang="en-US" sz="1600" b="0" dirty="0" err="1"/>
              <a:t>model.transform</a:t>
            </a:r>
            <a:r>
              <a:rPr lang="en-US" sz="1600" b="0" dirty="0"/>
              <a:t>(</a:t>
            </a:r>
            <a:r>
              <a:rPr lang="en-US" sz="1600" b="0" dirty="0" err="1"/>
              <a:t>X_new</a:t>
            </a:r>
            <a:r>
              <a:rPr lang="en-US" sz="1600" b="0" dirty="0"/>
              <a:t>)	# Transform new data</a:t>
            </a:r>
          </a:p>
          <a:p>
            <a:r>
              <a:rPr lang="en-US" sz="1600" b="0" dirty="0" err="1"/>
              <a:t>model.fit_transform</a:t>
            </a:r>
            <a:r>
              <a:rPr lang="en-US" sz="1600" b="0" dirty="0"/>
              <a:t>(X)		# Efficiently perform a fit and transform of input data, not available for all estimators</a:t>
            </a:r>
          </a:p>
        </p:txBody>
      </p:sp>
    </p:spTree>
    <p:extLst>
      <p:ext uri="{BB962C8B-B14F-4D97-AF65-F5344CB8AC3E}">
        <p14:creationId xmlns:p14="http://schemas.microsoft.com/office/powerpoint/2010/main" val="11916025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not to use </a:t>
            </a:r>
            <a:r>
              <a:rPr lang="en-US" dirty="0" err="1"/>
              <a:t>Scikit</a:t>
            </a:r>
            <a:r>
              <a:rPr lang="en-US" dirty="0"/>
              <a:t>-Learn?</a:t>
            </a:r>
          </a:p>
        </p:txBody>
      </p:sp>
      <p:sp>
        <p:nvSpPr>
          <p:cNvPr id="3" name="Text Placeholder 2"/>
          <p:cNvSpPr>
            <a:spLocks noGrp="1"/>
          </p:cNvSpPr>
          <p:nvPr>
            <p:ph type="body" sz="quarter" idx="10"/>
          </p:nvPr>
        </p:nvSpPr>
        <p:spPr/>
        <p:txBody>
          <a:bodyPr/>
          <a:lstStyle/>
          <a:p>
            <a:r>
              <a:rPr lang="en-US" b="0" dirty="0" err="1"/>
              <a:t>Scikit</a:t>
            </a:r>
            <a:r>
              <a:rPr lang="en-US" b="0" dirty="0"/>
              <a:t>-learn is easy to use and has sophisticated algorithms that work with medium-sized data. What if you want to build a classifier with thousands of features and millions of training examples? You may have to train your algorithm in a distributed compute environment (potentially co-located with Apache Spark). </a:t>
            </a:r>
          </a:p>
          <a:p>
            <a:r>
              <a:rPr lang="en-US" b="0" dirty="0"/>
              <a:t>While most </a:t>
            </a:r>
            <a:r>
              <a:rPr lang="en-US" b="0" dirty="0" err="1"/>
              <a:t>scikit</a:t>
            </a:r>
            <a:r>
              <a:rPr lang="en-US" b="0" dirty="0"/>
              <a:t>-learn algorithms can be tuned via hyper parameters, sometimes it is necessary to design your own algorithm from basic components (not from scratch).</a:t>
            </a:r>
          </a:p>
          <a:p>
            <a:r>
              <a:rPr lang="en-US" b="0" dirty="0"/>
              <a:t>You might need better tools to analyze your algorithm (both during the training as well as the serving of the model).</a:t>
            </a:r>
          </a:p>
        </p:txBody>
      </p:sp>
    </p:spTree>
    <p:extLst>
      <p:ext uri="{BB962C8B-B14F-4D97-AF65-F5344CB8AC3E}">
        <p14:creationId xmlns:p14="http://schemas.microsoft.com/office/powerpoint/2010/main" val="2111220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TensorFlow</a:t>
            </a:r>
          </a:p>
        </p:txBody>
      </p:sp>
      <p:sp>
        <p:nvSpPr>
          <p:cNvPr id="3" name="Text Placeholder 2"/>
          <p:cNvSpPr>
            <a:spLocks noGrp="1"/>
          </p:cNvSpPr>
          <p:nvPr>
            <p:ph type="body" sz="quarter" idx="10"/>
          </p:nvPr>
        </p:nvSpPr>
        <p:spPr/>
        <p:txBody>
          <a:bodyPr/>
          <a:lstStyle/>
          <a:p>
            <a:r>
              <a:rPr lang="en-US" b="0" dirty="0"/>
              <a:t>TensorFlow has been developed by Google and was open sourced in 2015. The main focus is the design, building, training and serving of deep neural networks, though it can be used for the development of pretty much any machine learning algorithm. </a:t>
            </a:r>
          </a:p>
          <a:p>
            <a:r>
              <a:rPr lang="en-US" b="0" dirty="0"/>
              <a:t>The main concept behind TF is a dataflow graph, where nodes represent operations, and data (in form of multi-dimensional arrays </a:t>
            </a:r>
            <a:r>
              <a:rPr lang="mr-IN" b="0" dirty="0"/>
              <a:t>–</a:t>
            </a:r>
            <a:r>
              <a:rPr lang="en-US" b="0" dirty="0"/>
              <a:t> so-called </a:t>
            </a:r>
            <a:r>
              <a:rPr lang="en-US" b="0" i="1" dirty="0"/>
              <a:t>tensors</a:t>
            </a:r>
            <a:r>
              <a:rPr lang="en-US" b="0" dirty="0"/>
              <a:t>) flows through the edges. There is a clear separation between the creation of the graph and the (efficient) execution of the graph.</a:t>
            </a:r>
          </a:p>
          <a:p>
            <a:r>
              <a:rPr lang="en-US" b="0" dirty="0"/>
              <a:t>(The concept is very similar to calculation scenarios in HANA, or even the so-called logical plans in Apache Spark. )</a:t>
            </a:r>
          </a:p>
          <a:p>
            <a:r>
              <a:rPr lang="en-US" b="0" dirty="0"/>
              <a:t>TensorFlow supports the efficient processing of data flow graphs in a distributed environment, a great tool for monitoring (</a:t>
            </a:r>
            <a:r>
              <a:rPr lang="en-US" b="0" dirty="0" err="1"/>
              <a:t>TensorBoard</a:t>
            </a:r>
            <a:r>
              <a:rPr lang="en-US" b="0" dirty="0"/>
              <a:t>). It also calculates the gradients for backpropagation automatically, which makes the development of deep neural networks much easier.</a:t>
            </a:r>
          </a:p>
          <a:p>
            <a:r>
              <a:rPr lang="en-US" dirty="0"/>
              <a:t> </a:t>
            </a:r>
          </a:p>
        </p:txBody>
      </p:sp>
    </p:spTree>
    <p:extLst>
      <p:ext uri="{BB962C8B-B14F-4D97-AF65-F5344CB8AC3E}">
        <p14:creationId xmlns:p14="http://schemas.microsoft.com/office/powerpoint/2010/main" val="5120243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20888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 Categories of Machine Learning</a:t>
            </a:r>
          </a:p>
        </p:txBody>
      </p:sp>
      <p:sp>
        <p:nvSpPr>
          <p:cNvPr id="3" name="Text Placeholder 2"/>
          <p:cNvSpPr>
            <a:spLocks noGrp="1"/>
          </p:cNvSpPr>
          <p:nvPr>
            <p:ph type="body" sz="quarter" idx="10"/>
          </p:nvPr>
        </p:nvSpPr>
        <p:spPr/>
        <p:txBody>
          <a:bodyPr/>
          <a:lstStyle/>
          <a:p>
            <a:r>
              <a:rPr lang="en-US" sz="1800" dirty="0"/>
              <a:t>Supervised Learning:</a:t>
            </a:r>
          </a:p>
          <a:p>
            <a:r>
              <a:rPr lang="en-US" sz="1800" b="0" dirty="0"/>
              <a:t>The training data contains the desired predicted or classified values (so-called labels).</a:t>
            </a:r>
          </a:p>
          <a:p>
            <a:r>
              <a:rPr lang="en-US" sz="1800" dirty="0"/>
              <a:t>Unsupervised Learning:</a:t>
            </a:r>
          </a:p>
          <a:p>
            <a:r>
              <a:rPr lang="en-US" sz="1800" b="0" dirty="0"/>
              <a:t>The training data does not contain any labels. The system tries to learn without any guidance.</a:t>
            </a:r>
          </a:p>
          <a:p>
            <a:r>
              <a:rPr lang="en-US" sz="1800" dirty="0"/>
              <a:t>Semi-Supervised Learning:</a:t>
            </a:r>
          </a:p>
          <a:p>
            <a:r>
              <a:rPr lang="en-US" sz="1800" b="0" dirty="0"/>
              <a:t>A combination of supervised and unsupervised learning. </a:t>
            </a:r>
            <a:r>
              <a:rPr lang="en-US" sz="1800" b="0" i="1" dirty="0"/>
              <a:t>Some</a:t>
            </a:r>
            <a:r>
              <a:rPr lang="en-US" sz="1800" b="0" dirty="0"/>
              <a:t> labels are provided.</a:t>
            </a:r>
          </a:p>
          <a:p>
            <a:r>
              <a:rPr lang="en-US" sz="1800" dirty="0"/>
              <a:t>Reinforcement Learning:</a:t>
            </a:r>
          </a:p>
          <a:p>
            <a:r>
              <a:rPr lang="en-US" sz="1800" b="0" dirty="0"/>
              <a:t>The system (“</a:t>
            </a:r>
            <a:r>
              <a:rPr lang="en-US" sz="1800" b="0" i="1" dirty="0"/>
              <a:t>agent</a:t>
            </a:r>
            <a:r>
              <a:rPr lang="en-US" sz="1800" b="0" dirty="0"/>
              <a:t>”) learns the best strategy (“</a:t>
            </a:r>
            <a:r>
              <a:rPr lang="en-US" sz="1800" b="0" i="1" dirty="0"/>
              <a:t>policy</a:t>
            </a:r>
            <a:r>
              <a:rPr lang="en-US" sz="1800" b="0" dirty="0"/>
              <a:t>”) that maximizes a </a:t>
            </a:r>
            <a:r>
              <a:rPr lang="en-US" sz="1800" b="0" i="1" dirty="0"/>
              <a:t>reward function</a:t>
            </a:r>
            <a:r>
              <a:rPr lang="en-US" sz="1800" b="0" dirty="0"/>
              <a:t> by observing the environment and selecting and performing </a:t>
            </a:r>
            <a:r>
              <a:rPr lang="en-US" sz="1800" b="0" i="1" dirty="0"/>
              <a:t>actions.</a:t>
            </a:r>
            <a:endParaRPr lang="en-US" sz="1800" b="0" dirty="0"/>
          </a:p>
        </p:txBody>
      </p:sp>
    </p:spTree>
    <p:extLst>
      <p:ext uri="{BB962C8B-B14F-4D97-AF65-F5344CB8AC3E}">
        <p14:creationId xmlns:p14="http://schemas.microsoft.com/office/powerpoint/2010/main" val="16166242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select the right algorithm? </a:t>
            </a:r>
            <a:br>
              <a:rPr lang="en-US" dirty="0"/>
            </a:br>
            <a:r>
              <a:rPr lang="en-US" sz="2000" b="0" dirty="0"/>
              <a:t>(The cheat sheet below may not be of much use.)</a:t>
            </a:r>
          </a:p>
        </p:txBody>
      </p:sp>
      <p:pic>
        <p:nvPicPr>
          <p:cNvPr id="4" name="Picture 3"/>
          <p:cNvPicPr>
            <a:picLocks noChangeAspect="1"/>
          </p:cNvPicPr>
          <p:nvPr/>
        </p:nvPicPr>
        <p:blipFill>
          <a:blip r:embed="rId2"/>
          <a:stretch>
            <a:fillRect/>
          </a:stretch>
        </p:blipFill>
        <p:spPr>
          <a:xfrm>
            <a:off x="1925782" y="1306686"/>
            <a:ext cx="8120686" cy="5038696"/>
          </a:xfrm>
          <a:prstGeom prst="rect">
            <a:avLst/>
          </a:prstGeom>
        </p:spPr>
      </p:pic>
    </p:spTree>
    <p:extLst>
      <p:ext uri="{BB962C8B-B14F-4D97-AF65-F5344CB8AC3E}">
        <p14:creationId xmlns:p14="http://schemas.microsoft.com/office/powerpoint/2010/main" val="11667068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Rounded Corners 9"/>
          <p:cNvSpPr/>
          <p:nvPr/>
        </p:nvSpPr>
        <p:spPr>
          <a:xfrm>
            <a:off x="5063520" y="1580228"/>
            <a:ext cx="2278651" cy="589220"/>
          </a:xfrm>
          <a:prstGeom prst="roundRect">
            <a:avLst/>
          </a:prstGeom>
          <a:solidFill>
            <a:schemeClr val="bg1">
              <a:lumMod val="85000"/>
            </a:schemeClr>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p:cNvSpPr/>
          <p:nvPr/>
        </p:nvSpPr>
        <p:spPr>
          <a:xfrm>
            <a:off x="2150393" y="3608788"/>
            <a:ext cx="1247332" cy="589220"/>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p:cNvSpPr/>
          <p:nvPr/>
        </p:nvSpPr>
        <p:spPr>
          <a:xfrm>
            <a:off x="7775845" y="2594508"/>
            <a:ext cx="2013904" cy="589220"/>
          </a:xfrm>
          <a:prstGeom prst="round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p:cNvSpPr/>
          <p:nvPr/>
        </p:nvSpPr>
        <p:spPr>
          <a:xfrm>
            <a:off x="2735217" y="2594508"/>
            <a:ext cx="2013904" cy="589220"/>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p:cNvSpPr/>
          <p:nvPr/>
        </p:nvSpPr>
        <p:spPr>
          <a:xfrm>
            <a:off x="9011454" y="3608788"/>
            <a:ext cx="1247332" cy="589220"/>
          </a:xfrm>
          <a:prstGeom prst="round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p:cNvSpPr/>
          <p:nvPr/>
        </p:nvSpPr>
        <p:spPr>
          <a:xfrm>
            <a:off x="3946638" y="3608788"/>
            <a:ext cx="1247332" cy="589220"/>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p:cNvSpPr/>
          <p:nvPr/>
        </p:nvSpPr>
        <p:spPr>
          <a:xfrm>
            <a:off x="7419676" y="3608788"/>
            <a:ext cx="1247332" cy="589220"/>
          </a:xfrm>
          <a:prstGeom prst="round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p:cNvSpPr/>
          <p:nvPr/>
        </p:nvSpPr>
        <p:spPr>
          <a:xfrm>
            <a:off x="4494094" y="4573235"/>
            <a:ext cx="1143256" cy="589220"/>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p:cNvSpPr/>
          <p:nvPr/>
        </p:nvSpPr>
        <p:spPr>
          <a:xfrm>
            <a:off x="3196927" y="4573234"/>
            <a:ext cx="1166658" cy="633613"/>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p:cNvSpPr/>
          <p:nvPr/>
        </p:nvSpPr>
        <p:spPr>
          <a:xfrm>
            <a:off x="372490" y="4302076"/>
            <a:ext cx="1143256" cy="589220"/>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p:cNvSpPr/>
          <p:nvPr/>
        </p:nvSpPr>
        <p:spPr>
          <a:xfrm>
            <a:off x="1952325" y="4891994"/>
            <a:ext cx="1143256" cy="589220"/>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p:cNvSpPr/>
          <p:nvPr/>
        </p:nvSpPr>
        <p:spPr>
          <a:xfrm>
            <a:off x="756504" y="5514231"/>
            <a:ext cx="1143256" cy="589220"/>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p:cNvSpPr/>
          <p:nvPr/>
        </p:nvSpPr>
        <p:spPr>
          <a:xfrm>
            <a:off x="9116975" y="4584962"/>
            <a:ext cx="1247332" cy="589220"/>
          </a:xfrm>
          <a:prstGeom prst="round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p:cNvSpPr/>
          <p:nvPr/>
        </p:nvSpPr>
        <p:spPr>
          <a:xfrm>
            <a:off x="10466907" y="4584962"/>
            <a:ext cx="1247332" cy="589220"/>
          </a:xfrm>
          <a:prstGeom prst="round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p:cNvSpPr/>
          <p:nvPr/>
        </p:nvSpPr>
        <p:spPr>
          <a:xfrm>
            <a:off x="7740666" y="4584962"/>
            <a:ext cx="1247332" cy="589220"/>
          </a:xfrm>
          <a:prstGeom prst="round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p:cNvSpPr/>
          <p:nvPr/>
        </p:nvSpPr>
        <p:spPr>
          <a:xfrm>
            <a:off x="6399528" y="4584962"/>
            <a:ext cx="1247332" cy="589220"/>
          </a:xfrm>
          <a:prstGeom prst="round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5340718" y="1706343"/>
            <a:ext cx="1606902" cy="307848"/>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Machine Learning</a:t>
            </a:r>
          </a:p>
        </p:txBody>
      </p:sp>
      <p:sp>
        <p:nvSpPr>
          <p:cNvPr id="29" name="TextBox 28"/>
          <p:cNvSpPr txBox="1"/>
          <p:nvPr/>
        </p:nvSpPr>
        <p:spPr>
          <a:xfrm>
            <a:off x="2844702" y="2734452"/>
            <a:ext cx="1826564" cy="307848"/>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Supervised Learning</a:t>
            </a:r>
            <a:endParaRPr lang="en-US" sz="1400" dirty="0">
              <a:latin typeface="Arial" panose="020B0604020202020204" pitchFamily="34" charset="0"/>
              <a:cs typeface="Arial" panose="020B0604020202020204" pitchFamily="34" charset="0"/>
            </a:endParaRPr>
          </a:p>
        </p:txBody>
      </p:sp>
      <p:sp>
        <p:nvSpPr>
          <p:cNvPr id="30" name="TextBox 29"/>
          <p:cNvSpPr txBox="1"/>
          <p:nvPr/>
        </p:nvSpPr>
        <p:spPr>
          <a:xfrm>
            <a:off x="8151318" y="2648400"/>
            <a:ext cx="1279813" cy="523341"/>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Unsupervised</a:t>
            </a:r>
          </a:p>
          <a:p>
            <a:r>
              <a:rPr lang="en-US" sz="1400" dirty="0">
                <a:latin typeface="Arial" panose="020B0604020202020204" pitchFamily="34" charset="0"/>
                <a:cs typeface="Arial" panose="020B0604020202020204" pitchFamily="34" charset="0"/>
              </a:rPr>
              <a:t>Learning</a:t>
            </a:r>
          </a:p>
        </p:txBody>
      </p:sp>
      <p:cxnSp>
        <p:nvCxnSpPr>
          <p:cNvPr id="34" name="Straight Connector 33"/>
          <p:cNvCxnSpPr/>
          <p:nvPr/>
        </p:nvCxnSpPr>
        <p:spPr>
          <a:xfrm flipV="1">
            <a:off x="3735952" y="2349029"/>
            <a:ext cx="4944240" cy="2337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112243" y="2173881"/>
            <a:ext cx="0" cy="18318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2735217" y="3374205"/>
            <a:ext cx="1776101" cy="1928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705524" y="3197018"/>
            <a:ext cx="0" cy="18318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4005705" y="3749475"/>
            <a:ext cx="1301550" cy="307848"/>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Regression</a:t>
            </a:r>
          </a:p>
        </p:txBody>
      </p:sp>
      <p:sp>
        <p:nvSpPr>
          <p:cNvPr id="53" name="TextBox 52"/>
          <p:cNvSpPr txBox="1"/>
          <p:nvPr/>
        </p:nvSpPr>
        <p:spPr>
          <a:xfrm>
            <a:off x="2119396" y="3759349"/>
            <a:ext cx="1482796" cy="307848"/>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Classification</a:t>
            </a:r>
          </a:p>
        </p:txBody>
      </p:sp>
      <p:sp>
        <p:nvSpPr>
          <p:cNvPr id="54" name="TextBox 53"/>
          <p:cNvSpPr txBox="1"/>
          <p:nvPr/>
        </p:nvSpPr>
        <p:spPr>
          <a:xfrm>
            <a:off x="9002659" y="3636549"/>
            <a:ext cx="1361647" cy="523341"/>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Dimensionality </a:t>
            </a:r>
            <a:r>
              <a:rPr lang="en-US" sz="1400" dirty="0">
                <a:latin typeface="Arial" panose="020B0604020202020204" pitchFamily="34" charset="0"/>
                <a:cs typeface="Arial" panose="020B0604020202020204" pitchFamily="34" charset="0"/>
              </a:rPr>
              <a:t>Reduction</a:t>
            </a:r>
          </a:p>
        </p:txBody>
      </p:sp>
      <p:sp>
        <p:nvSpPr>
          <p:cNvPr id="55" name="TextBox 54"/>
          <p:cNvSpPr txBox="1"/>
          <p:nvPr/>
        </p:nvSpPr>
        <p:spPr>
          <a:xfrm>
            <a:off x="7612415" y="3619759"/>
            <a:ext cx="1301550" cy="523341"/>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Cluster Analysis</a:t>
            </a:r>
          </a:p>
        </p:txBody>
      </p:sp>
      <p:cxnSp>
        <p:nvCxnSpPr>
          <p:cNvPr id="56" name="Straight Connector 55"/>
          <p:cNvCxnSpPr/>
          <p:nvPr/>
        </p:nvCxnSpPr>
        <p:spPr>
          <a:xfrm flipV="1">
            <a:off x="8040777" y="3376678"/>
            <a:ext cx="1556241" cy="8332"/>
          </a:xfrm>
          <a:prstGeom prst="line">
            <a:avLst/>
          </a:prstGeom>
          <a:ln w="19050">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8791224" y="3190696"/>
            <a:ext cx="0" cy="183187"/>
          </a:xfrm>
          <a:prstGeom prst="line">
            <a:avLst/>
          </a:prstGeom>
          <a:ln w="19050">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3361605" y="4645019"/>
            <a:ext cx="984484" cy="523341"/>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Decision Trees</a:t>
            </a:r>
            <a:endParaRPr lang="en-US" sz="1400" dirty="0">
              <a:latin typeface="Arial" panose="020B0604020202020204" pitchFamily="34" charset="0"/>
              <a:cs typeface="Arial" panose="020B0604020202020204" pitchFamily="34" charset="0"/>
            </a:endParaRPr>
          </a:p>
        </p:txBody>
      </p:sp>
      <p:sp>
        <p:nvSpPr>
          <p:cNvPr id="64" name="TextBox 63"/>
          <p:cNvSpPr txBox="1"/>
          <p:nvPr/>
        </p:nvSpPr>
        <p:spPr>
          <a:xfrm>
            <a:off x="2212768" y="5086268"/>
            <a:ext cx="731691" cy="307848"/>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KNN</a:t>
            </a:r>
          </a:p>
        </p:txBody>
      </p:sp>
      <p:sp>
        <p:nvSpPr>
          <p:cNvPr id="65" name="TextBox 64"/>
          <p:cNvSpPr txBox="1"/>
          <p:nvPr/>
        </p:nvSpPr>
        <p:spPr>
          <a:xfrm>
            <a:off x="672875" y="4427371"/>
            <a:ext cx="681131" cy="307848"/>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SVM</a:t>
            </a:r>
          </a:p>
        </p:txBody>
      </p:sp>
      <p:sp>
        <p:nvSpPr>
          <p:cNvPr id="66" name="TextBox 65"/>
          <p:cNvSpPr txBox="1"/>
          <p:nvPr/>
        </p:nvSpPr>
        <p:spPr>
          <a:xfrm>
            <a:off x="4457390" y="4583450"/>
            <a:ext cx="1166828" cy="523341"/>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Linear Regression</a:t>
            </a:r>
          </a:p>
        </p:txBody>
      </p:sp>
      <p:cxnSp>
        <p:nvCxnSpPr>
          <p:cNvPr id="68" name="Straight Connector 67"/>
          <p:cNvCxnSpPr/>
          <p:nvPr/>
        </p:nvCxnSpPr>
        <p:spPr>
          <a:xfrm>
            <a:off x="3735575" y="2364430"/>
            <a:ext cx="0" cy="21692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8689722" y="2336621"/>
            <a:ext cx="0" cy="21692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2748411" y="3387025"/>
            <a:ext cx="0" cy="21692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4511318" y="3376678"/>
            <a:ext cx="0" cy="21692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8040777" y="3393494"/>
            <a:ext cx="0" cy="216928"/>
          </a:xfrm>
          <a:prstGeom prst="line">
            <a:avLst/>
          </a:prstGeom>
          <a:ln w="19050">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9597018" y="3378231"/>
            <a:ext cx="0" cy="216928"/>
          </a:xfrm>
          <a:prstGeom prst="line">
            <a:avLst/>
          </a:prstGeom>
          <a:ln w="19050">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a:off x="1528111" y="4221459"/>
            <a:ext cx="820157" cy="18757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4" name="Straight Connector 83"/>
          <p:cNvCxnSpPr>
            <a:endCxn id="21" idx="0"/>
          </p:cNvCxnSpPr>
          <p:nvPr/>
        </p:nvCxnSpPr>
        <p:spPr>
          <a:xfrm flipH="1">
            <a:off x="2523954" y="4211370"/>
            <a:ext cx="74586" cy="68062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3043016" y="4211370"/>
            <a:ext cx="354709" cy="36186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16" idx="2"/>
          </p:cNvCxnSpPr>
          <p:nvPr/>
        </p:nvCxnSpPr>
        <p:spPr>
          <a:xfrm>
            <a:off x="4570304" y="4198008"/>
            <a:ext cx="357650" cy="36932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16" idx="2"/>
          </p:cNvCxnSpPr>
          <p:nvPr/>
        </p:nvCxnSpPr>
        <p:spPr>
          <a:xfrm flipH="1">
            <a:off x="3933506" y="4198008"/>
            <a:ext cx="636797" cy="38544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749563" y="5518540"/>
            <a:ext cx="1150197" cy="523341"/>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Logistic Regression</a:t>
            </a:r>
          </a:p>
        </p:txBody>
      </p:sp>
      <p:sp>
        <p:nvSpPr>
          <p:cNvPr id="99" name="TextBox 98"/>
          <p:cNvSpPr txBox="1"/>
          <p:nvPr/>
        </p:nvSpPr>
        <p:spPr>
          <a:xfrm>
            <a:off x="6397252" y="4590843"/>
            <a:ext cx="1745374" cy="523341"/>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Hierarchical Clustering</a:t>
            </a:r>
          </a:p>
        </p:txBody>
      </p:sp>
      <p:sp>
        <p:nvSpPr>
          <p:cNvPr id="100" name="TextBox 99"/>
          <p:cNvSpPr txBox="1"/>
          <p:nvPr/>
        </p:nvSpPr>
        <p:spPr>
          <a:xfrm>
            <a:off x="7843623" y="4722657"/>
            <a:ext cx="1745374" cy="307848"/>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K-Means</a:t>
            </a:r>
          </a:p>
        </p:txBody>
      </p:sp>
      <p:sp>
        <p:nvSpPr>
          <p:cNvPr id="101" name="TextBox 100"/>
          <p:cNvSpPr txBox="1"/>
          <p:nvPr/>
        </p:nvSpPr>
        <p:spPr>
          <a:xfrm>
            <a:off x="10746862" y="4713863"/>
            <a:ext cx="731691" cy="307848"/>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t-SNE</a:t>
            </a:r>
          </a:p>
        </p:txBody>
      </p:sp>
      <p:sp>
        <p:nvSpPr>
          <p:cNvPr id="102" name="TextBox 101"/>
          <p:cNvSpPr txBox="1"/>
          <p:nvPr/>
        </p:nvSpPr>
        <p:spPr>
          <a:xfrm>
            <a:off x="9387621" y="4713863"/>
            <a:ext cx="731691" cy="307848"/>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PCA</a:t>
            </a:r>
          </a:p>
        </p:txBody>
      </p:sp>
      <p:cxnSp>
        <p:nvCxnSpPr>
          <p:cNvPr id="3" name="Straight Connector 2"/>
          <p:cNvCxnSpPr/>
          <p:nvPr/>
        </p:nvCxnSpPr>
        <p:spPr>
          <a:xfrm>
            <a:off x="8135819" y="4223580"/>
            <a:ext cx="271171" cy="329786"/>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endCxn id="99" idx="0"/>
          </p:cNvCxnSpPr>
          <p:nvPr/>
        </p:nvCxnSpPr>
        <p:spPr>
          <a:xfrm flipH="1">
            <a:off x="7269939" y="4214198"/>
            <a:ext cx="590939" cy="376645"/>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9836541" y="4221459"/>
            <a:ext cx="910321" cy="354708"/>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54" idx="2"/>
          </p:cNvCxnSpPr>
          <p:nvPr/>
        </p:nvCxnSpPr>
        <p:spPr>
          <a:xfrm flipH="1">
            <a:off x="9320299" y="4159891"/>
            <a:ext cx="363184" cy="420674"/>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1082514" y="4231025"/>
            <a:ext cx="1362113" cy="128320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Straight Connector 70"/>
          <p:cNvCxnSpPr>
            <a:endCxn id="20" idx="3"/>
          </p:cNvCxnSpPr>
          <p:nvPr/>
        </p:nvCxnSpPr>
        <p:spPr>
          <a:xfrm flipH="1">
            <a:off x="1515746" y="4231025"/>
            <a:ext cx="2666704" cy="36566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0" name="Title 1"/>
          <p:cNvSpPr txBox="1">
            <a:spLocks/>
          </p:cNvSpPr>
          <p:nvPr/>
        </p:nvSpPr>
        <p:spPr bwMode="gray">
          <a:xfrm>
            <a:off x="324000" y="324075"/>
            <a:ext cx="11545200" cy="645993"/>
          </a:xfrm>
          <a:prstGeom prst="rect">
            <a:avLst/>
          </a:prstGeom>
        </p:spPr>
        <p:txBody>
          <a:bodyPr vert="horz" lIns="0" tIns="0" rIns="0" bIns="0" rtlCol="0" anchor="b" anchorCtr="0">
            <a:noAutofit/>
          </a:bodyPr>
          <a:lstStyle>
            <a:lvl1pPr algn="ctr" defTabSz="1088776" rtl="0" eaLnBrk="1" latinLnBrk="0" hangingPunct="1">
              <a:spcBef>
                <a:spcPct val="0"/>
              </a:spcBef>
              <a:buNone/>
              <a:defRPr sz="6001" b="1" kern="1200">
                <a:solidFill>
                  <a:schemeClr val="accent2"/>
                </a:solidFill>
                <a:latin typeface="+mj-lt"/>
                <a:ea typeface="+mj-ea"/>
                <a:cs typeface="+mj-cs"/>
              </a:defRPr>
            </a:lvl1pPr>
          </a:lstStyle>
          <a:p>
            <a:pPr algn="l"/>
            <a:r>
              <a:rPr lang="en-US" sz="3200" dirty="0"/>
              <a:t>A </a:t>
            </a:r>
            <a:r>
              <a:rPr lang="en-US" sz="2800" dirty="0"/>
              <a:t>Classification</a:t>
            </a:r>
            <a:r>
              <a:rPr lang="en-US" sz="3200" dirty="0"/>
              <a:t> of Some ML Algorithms</a:t>
            </a:r>
          </a:p>
        </p:txBody>
      </p:sp>
    </p:spTree>
    <p:extLst>
      <p:ext uri="{BB962C8B-B14F-4D97-AF65-F5344CB8AC3E}">
        <p14:creationId xmlns:p14="http://schemas.microsoft.com/office/powerpoint/2010/main" val="16586549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p:cNvSpPr/>
          <p:nvPr/>
        </p:nvSpPr>
        <p:spPr>
          <a:xfrm>
            <a:off x="5063520" y="1580228"/>
            <a:ext cx="2278651" cy="589220"/>
          </a:xfrm>
          <a:prstGeom prst="roundRect">
            <a:avLst/>
          </a:prstGeom>
          <a:solidFill>
            <a:schemeClr val="bg1">
              <a:lumMod val="85000"/>
            </a:schemeClr>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p:cNvSpPr/>
          <p:nvPr/>
        </p:nvSpPr>
        <p:spPr>
          <a:xfrm>
            <a:off x="2150393" y="3608788"/>
            <a:ext cx="1247332" cy="589220"/>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p:cNvSpPr/>
          <p:nvPr/>
        </p:nvSpPr>
        <p:spPr>
          <a:xfrm>
            <a:off x="7775845" y="2594508"/>
            <a:ext cx="2013904" cy="589220"/>
          </a:xfrm>
          <a:prstGeom prst="round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p:cNvSpPr/>
          <p:nvPr/>
        </p:nvSpPr>
        <p:spPr>
          <a:xfrm>
            <a:off x="2735217" y="2594508"/>
            <a:ext cx="2013904" cy="589220"/>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p:cNvSpPr/>
          <p:nvPr/>
        </p:nvSpPr>
        <p:spPr>
          <a:xfrm>
            <a:off x="8903728" y="3608788"/>
            <a:ext cx="1355058" cy="589220"/>
          </a:xfrm>
          <a:prstGeom prst="round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p:cNvSpPr/>
          <p:nvPr/>
        </p:nvSpPr>
        <p:spPr>
          <a:xfrm>
            <a:off x="3946638" y="3608788"/>
            <a:ext cx="1247332" cy="589220"/>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p:cNvSpPr/>
          <p:nvPr/>
        </p:nvSpPr>
        <p:spPr>
          <a:xfrm>
            <a:off x="7419676" y="3608788"/>
            <a:ext cx="1247332" cy="589220"/>
          </a:xfrm>
          <a:prstGeom prst="round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p:cNvSpPr/>
          <p:nvPr/>
        </p:nvSpPr>
        <p:spPr>
          <a:xfrm>
            <a:off x="4494094" y="4573235"/>
            <a:ext cx="1143256" cy="589220"/>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p:cNvSpPr/>
          <p:nvPr/>
        </p:nvSpPr>
        <p:spPr>
          <a:xfrm>
            <a:off x="3196927" y="4573234"/>
            <a:ext cx="1166658" cy="633613"/>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p:cNvSpPr/>
          <p:nvPr/>
        </p:nvSpPr>
        <p:spPr>
          <a:xfrm>
            <a:off x="372490" y="4302076"/>
            <a:ext cx="1143256" cy="589220"/>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p:cNvSpPr/>
          <p:nvPr/>
        </p:nvSpPr>
        <p:spPr>
          <a:xfrm>
            <a:off x="1952325" y="4891994"/>
            <a:ext cx="1143256" cy="589220"/>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p:cNvSpPr/>
          <p:nvPr/>
        </p:nvSpPr>
        <p:spPr>
          <a:xfrm>
            <a:off x="756504" y="5514231"/>
            <a:ext cx="1143256" cy="589220"/>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p:cNvSpPr/>
          <p:nvPr/>
        </p:nvSpPr>
        <p:spPr>
          <a:xfrm>
            <a:off x="9116975" y="4584962"/>
            <a:ext cx="1247332" cy="589220"/>
          </a:xfrm>
          <a:prstGeom prst="round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p:cNvSpPr/>
          <p:nvPr/>
        </p:nvSpPr>
        <p:spPr>
          <a:xfrm>
            <a:off x="10466907" y="4584962"/>
            <a:ext cx="1247332" cy="589220"/>
          </a:xfrm>
          <a:prstGeom prst="round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p:cNvSpPr/>
          <p:nvPr/>
        </p:nvSpPr>
        <p:spPr>
          <a:xfrm>
            <a:off x="7740666" y="4584962"/>
            <a:ext cx="1247332" cy="589220"/>
          </a:xfrm>
          <a:prstGeom prst="round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p:cNvSpPr/>
          <p:nvPr/>
        </p:nvSpPr>
        <p:spPr>
          <a:xfrm>
            <a:off x="6399528" y="4584962"/>
            <a:ext cx="1247332" cy="589220"/>
          </a:xfrm>
          <a:prstGeom prst="round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5340718" y="1706343"/>
            <a:ext cx="1606902" cy="307848"/>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Machine Learning</a:t>
            </a:r>
          </a:p>
        </p:txBody>
      </p:sp>
      <p:sp>
        <p:nvSpPr>
          <p:cNvPr id="29" name="TextBox 28"/>
          <p:cNvSpPr txBox="1"/>
          <p:nvPr/>
        </p:nvSpPr>
        <p:spPr>
          <a:xfrm>
            <a:off x="2844702" y="2734452"/>
            <a:ext cx="1954381"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Supervised Learning</a:t>
            </a:r>
          </a:p>
        </p:txBody>
      </p:sp>
      <p:sp>
        <p:nvSpPr>
          <p:cNvPr id="30" name="TextBox 29"/>
          <p:cNvSpPr txBox="1"/>
          <p:nvPr/>
        </p:nvSpPr>
        <p:spPr>
          <a:xfrm>
            <a:off x="8151318" y="2648400"/>
            <a:ext cx="1367682" cy="523220"/>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Unsupervised</a:t>
            </a:r>
          </a:p>
          <a:p>
            <a:r>
              <a:rPr lang="en-US" sz="1400" b="1" dirty="0">
                <a:latin typeface="Arial" panose="020B0604020202020204" pitchFamily="34" charset="0"/>
                <a:cs typeface="Arial" panose="020B0604020202020204" pitchFamily="34" charset="0"/>
              </a:rPr>
              <a:t>Learning</a:t>
            </a:r>
          </a:p>
        </p:txBody>
      </p:sp>
      <p:cxnSp>
        <p:nvCxnSpPr>
          <p:cNvPr id="34" name="Straight Connector 33"/>
          <p:cNvCxnSpPr/>
          <p:nvPr/>
        </p:nvCxnSpPr>
        <p:spPr>
          <a:xfrm flipV="1">
            <a:off x="3735952" y="2349029"/>
            <a:ext cx="4944240" cy="2337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112243" y="2173881"/>
            <a:ext cx="0" cy="18318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2735217" y="3377180"/>
            <a:ext cx="3256454" cy="1631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705524" y="3197018"/>
            <a:ext cx="0" cy="18318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4005705" y="3749475"/>
            <a:ext cx="1301550" cy="307848"/>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Regression</a:t>
            </a:r>
          </a:p>
        </p:txBody>
      </p:sp>
      <p:sp>
        <p:nvSpPr>
          <p:cNvPr id="53" name="TextBox 52"/>
          <p:cNvSpPr txBox="1"/>
          <p:nvPr/>
        </p:nvSpPr>
        <p:spPr>
          <a:xfrm>
            <a:off x="2119396" y="3759349"/>
            <a:ext cx="1482796" cy="307848"/>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Classification</a:t>
            </a:r>
          </a:p>
        </p:txBody>
      </p:sp>
      <p:sp>
        <p:nvSpPr>
          <p:cNvPr id="54" name="TextBox 53"/>
          <p:cNvSpPr txBox="1"/>
          <p:nvPr/>
        </p:nvSpPr>
        <p:spPr>
          <a:xfrm>
            <a:off x="8859747" y="3636549"/>
            <a:ext cx="1504559" cy="523341"/>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Dimensionality Reduction</a:t>
            </a:r>
          </a:p>
        </p:txBody>
      </p:sp>
      <p:sp>
        <p:nvSpPr>
          <p:cNvPr id="55" name="TextBox 54"/>
          <p:cNvSpPr txBox="1"/>
          <p:nvPr/>
        </p:nvSpPr>
        <p:spPr>
          <a:xfrm>
            <a:off x="7612415" y="3619759"/>
            <a:ext cx="1301550" cy="523341"/>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Cluster Analysis</a:t>
            </a:r>
          </a:p>
        </p:txBody>
      </p:sp>
      <p:cxnSp>
        <p:nvCxnSpPr>
          <p:cNvPr id="56" name="Straight Connector 55"/>
          <p:cNvCxnSpPr/>
          <p:nvPr/>
        </p:nvCxnSpPr>
        <p:spPr>
          <a:xfrm>
            <a:off x="8040777" y="3385010"/>
            <a:ext cx="3129322" cy="26135"/>
          </a:xfrm>
          <a:prstGeom prst="line">
            <a:avLst/>
          </a:prstGeom>
          <a:ln w="19050">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8791224" y="3190696"/>
            <a:ext cx="0" cy="183187"/>
          </a:xfrm>
          <a:prstGeom prst="line">
            <a:avLst/>
          </a:prstGeom>
          <a:ln w="19050">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3361605" y="4645019"/>
            <a:ext cx="984484" cy="523341"/>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Decision Trees</a:t>
            </a:r>
            <a:endParaRPr lang="en-US" sz="1400" dirty="0">
              <a:latin typeface="Arial" panose="020B0604020202020204" pitchFamily="34" charset="0"/>
              <a:cs typeface="Arial" panose="020B0604020202020204" pitchFamily="34" charset="0"/>
            </a:endParaRPr>
          </a:p>
        </p:txBody>
      </p:sp>
      <p:sp>
        <p:nvSpPr>
          <p:cNvPr id="64" name="TextBox 63"/>
          <p:cNvSpPr txBox="1"/>
          <p:nvPr/>
        </p:nvSpPr>
        <p:spPr>
          <a:xfrm>
            <a:off x="2212768" y="5086268"/>
            <a:ext cx="731691" cy="307848"/>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KNN</a:t>
            </a:r>
          </a:p>
        </p:txBody>
      </p:sp>
      <p:sp>
        <p:nvSpPr>
          <p:cNvPr id="65" name="TextBox 64"/>
          <p:cNvSpPr txBox="1"/>
          <p:nvPr/>
        </p:nvSpPr>
        <p:spPr>
          <a:xfrm>
            <a:off x="672875" y="4427371"/>
            <a:ext cx="681131" cy="307848"/>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SVM</a:t>
            </a:r>
          </a:p>
        </p:txBody>
      </p:sp>
      <p:sp>
        <p:nvSpPr>
          <p:cNvPr id="66" name="TextBox 65"/>
          <p:cNvSpPr txBox="1"/>
          <p:nvPr/>
        </p:nvSpPr>
        <p:spPr>
          <a:xfrm>
            <a:off x="4457390" y="4583450"/>
            <a:ext cx="1166828" cy="523341"/>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Linear Regression</a:t>
            </a:r>
          </a:p>
        </p:txBody>
      </p:sp>
      <p:cxnSp>
        <p:nvCxnSpPr>
          <p:cNvPr id="68" name="Straight Connector 67"/>
          <p:cNvCxnSpPr/>
          <p:nvPr/>
        </p:nvCxnSpPr>
        <p:spPr>
          <a:xfrm>
            <a:off x="3735575" y="2364430"/>
            <a:ext cx="0" cy="21692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8689722" y="2336621"/>
            <a:ext cx="0" cy="21692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2748411" y="3387025"/>
            <a:ext cx="0" cy="21692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4511318" y="3376678"/>
            <a:ext cx="0" cy="21692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8040777" y="3393494"/>
            <a:ext cx="0" cy="216928"/>
          </a:xfrm>
          <a:prstGeom prst="line">
            <a:avLst/>
          </a:prstGeom>
          <a:ln w="19050">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9597018" y="3378231"/>
            <a:ext cx="0" cy="216928"/>
          </a:xfrm>
          <a:prstGeom prst="line">
            <a:avLst/>
          </a:prstGeom>
          <a:ln w="19050">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a:off x="1528111" y="4221459"/>
            <a:ext cx="820157" cy="18757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4" name="Straight Connector 83"/>
          <p:cNvCxnSpPr>
            <a:endCxn id="21" idx="0"/>
          </p:cNvCxnSpPr>
          <p:nvPr/>
        </p:nvCxnSpPr>
        <p:spPr>
          <a:xfrm flipH="1">
            <a:off x="2523954" y="4211370"/>
            <a:ext cx="74586" cy="68062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3043016" y="4211370"/>
            <a:ext cx="354709" cy="36186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16" idx="2"/>
          </p:cNvCxnSpPr>
          <p:nvPr/>
        </p:nvCxnSpPr>
        <p:spPr>
          <a:xfrm>
            <a:off x="4570304" y="4198008"/>
            <a:ext cx="357650" cy="36932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16" idx="2"/>
          </p:cNvCxnSpPr>
          <p:nvPr/>
        </p:nvCxnSpPr>
        <p:spPr>
          <a:xfrm flipH="1">
            <a:off x="3933506" y="4198008"/>
            <a:ext cx="636797" cy="38544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749563" y="5518540"/>
            <a:ext cx="1150197" cy="523341"/>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Logistic Regression</a:t>
            </a:r>
          </a:p>
        </p:txBody>
      </p:sp>
      <p:sp>
        <p:nvSpPr>
          <p:cNvPr id="99" name="TextBox 98"/>
          <p:cNvSpPr txBox="1"/>
          <p:nvPr/>
        </p:nvSpPr>
        <p:spPr>
          <a:xfrm>
            <a:off x="6397252" y="4590843"/>
            <a:ext cx="1745374" cy="523341"/>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Hierarchical Clustering</a:t>
            </a:r>
          </a:p>
        </p:txBody>
      </p:sp>
      <p:sp>
        <p:nvSpPr>
          <p:cNvPr id="100" name="TextBox 99"/>
          <p:cNvSpPr txBox="1"/>
          <p:nvPr/>
        </p:nvSpPr>
        <p:spPr>
          <a:xfrm>
            <a:off x="7843623" y="4722657"/>
            <a:ext cx="1745374" cy="307848"/>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K-Means</a:t>
            </a:r>
          </a:p>
        </p:txBody>
      </p:sp>
      <p:sp>
        <p:nvSpPr>
          <p:cNvPr id="101" name="TextBox 100"/>
          <p:cNvSpPr txBox="1"/>
          <p:nvPr/>
        </p:nvSpPr>
        <p:spPr>
          <a:xfrm>
            <a:off x="10746862" y="4713863"/>
            <a:ext cx="731691" cy="307848"/>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t-SNE</a:t>
            </a:r>
          </a:p>
        </p:txBody>
      </p:sp>
      <p:sp>
        <p:nvSpPr>
          <p:cNvPr id="102" name="TextBox 101"/>
          <p:cNvSpPr txBox="1"/>
          <p:nvPr/>
        </p:nvSpPr>
        <p:spPr>
          <a:xfrm>
            <a:off x="9387621" y="4713863"/>
            <a:ext cx="731691" cy="307848"/>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PCA</a:t>
            </a:r>
          </a:p>
        </p:txBody>
      </p:sp>
      <p:cxnSp>
        <p:nvCxnSpPr>
          <p:cNvPr id="3" name="Straight Connector 2"/>
          <p:cNvCxnSpPr/>
          <p:nvPr/>
        </p:nvCxnSpPr>
        <p:spPr>
          <a:xfrm>
            <a:off x="8135819" y="4223580"/>
            <a:ext cx="271171" cy="329786"/>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endCxn id="99" idx="0"/>
          </p:cNvCxnSpPr>
          <p:nvPr/>
        </p:nvCxnSpPr>
        <p:spPr>
          <a:xfrm flipH="1">
            <a:off x="7269939" y="4214198"/>
            <a:ext cx="590939" cy="376645"/>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9836541" y="4221459"/>
            <a:ext cx="910321" cy="354708"/>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54" idx="2"/>
          </p:cNvCxnSpPr>
          <p:nvPr/>
        </p:nvCxnSpPr>
        <p:spPr>
          <a:xfrm flipH="1">
            <a:off x="9320299" y="4159890"/>
            <a:ext cx="291728" cy="420675"/>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1082514" y="4231025"/>
            <a:ext cx="1362113" cy="128320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Straight Connector 70"/>
          <p:cNvCxnSpPr>
            <a:endCxn id="20" idx="3"/>
          </p:cNvCxnSpPr>
          <p:nvPr/>
        </p:nvCxnSpPr>
        <p:spPr>
          <a:xfrm flipH="1">
            <a:off x="1515746" y="4231025"/>
            <a:ext cx="2666704" cy="36566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0" name="Title 1"/>
          <p:cNvSpPr txBox="1">
            <a:spLocks/>
          </p:cNvSpPr>
          <p:nvPr/>
        </p:nvSpPr>
        <p:spPr bwMode="gray">
          <a:xfrm>
            <a:off x="324000" y="324075"/>
            <a:ext cx="11545200" cy="645993"/>
          </a:xfrm>
          <a:prstGeom prst="rect">
            <a:avLst/>
          </a:prstGeom>
        </p:spPr>
        <p:txBody>
          <a:bodyPr vert="horz" lIns="0" tIns="0" rIns="0" bIns="0" rtlCol="0" anchor="b" anchorCtr="0">
            <a:noAutofit/>
          </a:bodyPr>
          <a:lstStyle>
            <a:lvl1pPr algn="ctr" defTabSz="1088776" rtl="0" eaLnBrk="1" latinLnBrk="0" hangingPunct="1">
              <a:spcBef>
                <a:spcPct val="0"/>
              </a:spcBef>
              <a:buNone/>
              <a:defRPr sz="6001" b="1" kern="1200">
                <a:solidFill>
                  <a:schemeClr val="accent2"/>
                </a:solidFill>
                <a:latin typeface="+mj-lt"/>
                <a:ea typeface="+mj-ea"/>
                <a:cs typeface="+mj-cs"/>
              </a:defRPr>
            </a:lvl1pPr>
          </a:lstStyle>
          <a:p>
            <a:pPr algn="l"/>
            <a:r>
              <a:rPr lang="en-US" sz="3200" dirty="0"/>
              <a:t>A </a:t>
            </a:r>
            <a:r>
              <a:rPr lang="en-US" sz="2800" dirty="0"/>
              <a:t>Classification</a:t>
            </a:r>
            <a:r>
              <a:rPr lang="en-US" sz="3200" dirty="0"/>
              <a:t> of Some ML Algorithms</a:t>
            </a:r>
          </a:p>
        </p:txBody>
      </p:sp>
      <p:sp>
        <p:nvSpPr>
          <p:cNvPr id="58" name="Rectangle: Rounded Corners 15"/>
          <p:cNvSpPr/>
          <p:nvPr/>
        </p:nvSpPr>
        <p:spPr>
          <a:xfrm>
            <a:off x="5499934" y="3593606"/>
            <a:ext cx="1247332" cy="589220"/>
          </a:xfrm>
          <a:prstGeom prst="roundRect">
            <a:avLst/>
          </a:prstGeom>
          <a:noFill/>
          <a:ln w="38100">
            <a:solidFill>
              <a:schemeClr val="accent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p:cNvCxnSpPr/>
          <p:nvPr/>
        </p:nvCxnSpPr>
        <p:spPr>
          <a:xfrm>
            <a:off x="5991672" y="3370475"/>
            <a:ext cx="0" cy="21692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4" name="Rectangle: Rounded Corners 14"/>
          <p:cNvSpPr/>
          <p:nvPr/>
        </p:nvSpPr>
        <p:spPr>
          <a:xfrm>
            <a:off x="10546433" y="3595159"/>
            <a:ext cx="1247332" cy="589220"/>
          </a:xfrm>
          <a:prstGeom prst="roundRect">
            <a:avLst/>
          </a:prstGeom>
          <a:noFill/>
          <a:ln w="38100">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p:nvPr/>
        </p:nvCxnSpPr>
        <p:spPr>
          <a:xfrm>
            <a:off x="11165917" y="3393493"/>
            <a:ext cx="0" cy="216928"/>
          </a:xfrm>
          <a:prstGeom prst="line">
            <a:avLst/>
          </a:prstGeom>
          <a:ln w="19050">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10567650" y="3593606"/>
            <a:ext cx="1301550" cy="523220"/>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Anomaly</a:t>
            </a:r>
          </a:p>
          <a:p>
            <a:r>
              <a:rPr lang="en-US" sz="1400" b="1" dirty="0">
                <a:latin typeface="Arial" panose="020B0604020202020204" pitchFamily="34" charset="0"/>
                <a:cs typeface="Arial" panose="020B0604020202020204" pitchFamily="34" charset="0"/>
              </a:rPr>
              <a:t>Detection</a:t>
            </a:r>
          </a:p>
        </p:txBody>
      </p:sp>
      <p:sp>
        <p:nvSpPr>
          <p:cNvPr id="83" name="TextBox 82"/>
          <p:cNvSpPr txBox="1"/>
          <p:nvPr/>
        </p:nvSpPr>
        <p:spPr>
          <a:xfrm>
            <a:off x="5516074" y="3749475"/>
            <a:ext cx="1301550" cy="307848"/>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Ranking</a:t>
            </a:r>
          </a:p>
        </p:txBody>
      </p:sp>
    </p:spTree>
    <p:extLst>
      <p:ext uri="{BB962C8B-B14F-4D97-AF65-F5344CB8AC3E}">
        <p14:creationId xmlns:p14="http://schemas.microsoft.com/office/powerpoint/2010/main" val="587174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Scalable Machine Learning (1-Day Training)</a:t>
            </a:r>
            <a:br>
              <a:rPr lang="en-US" dirty="0"/>
            </a:br>
            <a:r>
              <a:rPr lang="en-US" dirty="0"/>
              <a:t>Introduction to TensorFlow (1-Day Training)</a:t>
            </a:r>
          </a:p>
        </p:txBody>
      </p:sp>
      <p:sp>
        <p:nvSpPr>
          <p:cNvPr id="5" name="Text Placeholder 4"/>
          <p:cNvSpPr>
            <a:spLocks noGrp="1"/>
          </p:cNvSpPr>
          <p:nvPr>
            <p:ph type="body" sz="quarter" idx="10"/>
          </p:nvPr>
        </p:nvSpPr>
        <p:spPr/>
        <p:txBody>
          <a:bodyPr/>
          <a:lstStyle/>
          <a:p>
            <a:r>
              <a:rPr lang="en-US" sz="1800" dirty="0"/>
              <a:t>Scalable Machine Learning and Introduction to Neural Networks</a:t>
            </a:r>
          </a:p>
          <a:p>
            <a:r>
              <a:rPr lang="en-US" sz="1800" b="0" dirty="0"/>
              <a:t>Many recent improvements in ML are attributed to the availability of large datasets and powerful distributed compute environments. Course participants will learn how to combine corporate data (stored in HANA) with large, public datasets (stored in Hadoop), and how to utilize the parallel machine learning algorithms that are available in Apache Spark ML and TensorFlow to train machine learning models in a Kubernetes-based compute cluster. The trained models can be applied from virtually any application either by submitting a job to a Spark cluster or via </a:t>
            </a:r>
            <a:r>
              <a:rPr lang="en-US" sz="1800" b="0" dirty="0" err="1"/>
              <a:t>TensorFlow’s</a:t>
            </a:r>
            <a:r>
              <a:rPr lang="en-US" sz="1800" b="0" dirty="0"/>
              <a:t> high-performance serving system.</a:t>
            </a:r>
          </a:p>
          <a:p>
            <a:r>
              <a:rPr lang="en-US" sz="1800" dirty="0"/>
              <a:t>Introduction to TensorFlow</a:t>
            </a:r>
          </a:p>
          <a:p>
            <a:r>
              <a:rPr lang="en-US" sz="1800" b="0" dirty="0"/>
              <a:t>Learn how to use TensorFlow to build simple classifiers (hands-on exercises). We will also cover (without exercises) how to use convolutional and recurrent neural networks to solve problems such as image recognition, text understanding, and time series forecasting. In addition to training machine learning models from scratch, we will describe so-called transfer learning which allows us to utilize complex pre-trained models as a starting point for training models in a much shorter period of time.</a:t>
            </a:r>
          </a:p>
        </p:txBody>
      </p:sp>
    </p:spTree>
    <p:extLst>
      <p:ext uri="{BB962C8B-B14F-4D97-AF65-F5344CB8AC3E}">
        <p14:creationId xmlns:p14="http://schemas.microsoft.com/office/powerpoint/2010/main" val="21175704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Concepts</a:t>
            </a:r>
          </a:p>
        </p:txBody>
      </p:sp>
      <p:sp>
        <p:nvSpPr>
          <p:cNvPr id="3" name="Text Placeholder 2"/>
          <p:cNvSpPr>
            <a:spLocks noGrp="1"/>
          </p:cNvSpPr>
          <p:nvPr>
            <p:ph type="body" sz="quarter" idx="10"/>
          </p:nvPr>
        </p:nvSpPr>
        <p:spPr/>
        <p:txBody>
          <a:bodyPr/>
          <a:lstStyle/>
          <a:p>
            <a:r>
              <a:rPr lang="en-US" b="0" dirty="0"/>
              <a:t>Before looking at individual algorithms, let’s have a look at some high-level machine learning concepts. We start with just a few and will add more throughout the training. We will explore the concepts in detail during the exercises.</a:t>
            </a:r>
          </a:p>
        </p:txBody>
      </p:sp>
    </p:spTree>
    <p:extLst>
      <p:ext uri="{BB962C8B-B14F-4D97-AF65-F5344CB8AC3E}">
        <p14:creationId xmlns:p14="http://schemas.microsoft.com/office/powerpoint/2010/main" val="12294958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Machine Learning</a:t>
            </a:r>
          </a:p>
        </p:txBody>
      </p:sp>
      <p:grpSp>
        <p:nvGrpSpPr>
          <p:cNvPr id="4" name="Group 3"/>
          <p:cNvGrpSpPr/>
          <p:nvPr/>
        </p:nvGrpSpPr>
        <p:grpSpPr>
          <a:xfrm>
            <a:off x="2218416" y="1991431"/>
            <a:ext cx="6960621" cy="3464387"/>
            <a:chOff x="2159024" y="1292469"/>
            <a:chExt cx="6959011" cy="3463589"/>
          </a:xfrm>
        </p:grpSpPr>
        <p:sp>
          <p:nvSpPr>
            <p:cNvPr id="5" name="Rectangle: Rounded Corners 3"/>
            <p:cNvSpPr/>
            <p:nvPr/>
          </p:nvSpPr>
          <p:spPr>
            <a:xfrm>
              <a:off x="2162907" y="1292469"/>
              <a:ext cx="1696915" cy="56270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4"/>
            <p:cNvSpPr/>
            <p:nvPr/>
          </p:nvSpPr>
          <p:spPr>
            <a:xfrm>
              <a:off x="2162907" y="2121874"/>
              <a:ext cx="1696915" cy="56270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5"/>
            <p:cNvSpPr/>
            <p:nvPr/>
          </p:nvSpPr>
          <p:spPr>
            <a:xfrm>
              <a:off x="2170747" y="3135923"/>
              <a:ext cx="1696915" cy="56270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p:cNvSpPr/>
            <p:nvPr/>
          </p:nvSpPr>
          <p:spPr>
            <a:xfrm>
              <a:off x="4944206" y="1661745"/>
              <a:ext cx="1696915" cy="562708"/>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p:cNvSpPr/>
            <p:nvPr/>
          </p:nvSpPr>
          <p:spPr>
            <a:xfrm>
              <a:off x="4944207" y="3135923"/>
              <a:ext cx="1696915" cy="562708"/>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11"/>
            <p:cNvSpPr/>
            <p:nvPr/>
          </p:nvSpPr>
          <p:spPr>
            <a:xfrm>
              <a:off x="2162907" y="4193350"/>
              <a:ext cx="1696915" cy="56270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3"/>
            <p:cNvSpPr/>
            <p:nvPr/>
          </p:nvSpPr>
          <p:spPr>
            <a:xfrm>
              <a:off x="4944206" y="4193349"/>
              <a:ext cx="1696915" cy="562708"/>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230830" y="1389157"/>
              <a:ext cx="1406278" cy="338476"/>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Training Data</a:t>
              </a:r>
            </a:p>
          </p:txBody>
        </p:sp>
        <p:sp>
          <p:nvSpPr>
            <p:cNvPr id="13" name="TextBox 12"/>
            <p:cNvSpPr txBox="1"/>
            <p:nvPr/>
          </p:nvSpPr>
          <p:spPr>
            <a:xfrm>
              <a:off x="2323270" y="4305466"/>
              <a:ext cx="1221398" cy="338476"/>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Test Labels</a:t>
              </a:r>
            </a:p>
          </p:txBody>
        </p:sp>
        <p:sp>
          <p:nvSpPr>
            <p:cNvPr id="14" name="TextBox 13"/>
            <p:cNvSpPr txBox="1"/>
            <p:nvPr/>
          </p:nvSpPr>
          <p:spPr>
            <a:xfrm>
              <a:off x="2343347" y="3245898"/>
              <a:ext cx="1391834" cy="338476"/>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Data</a:t>
              </a:r>
            </a:p>
          </p:txBody>
        </p:sp>
        <p:sp>
          <p:nvSpPr>
            <p:cNvPr id="15" name="TextBox 14"/>
            <p:cNvSpPr txBox="1"/>
            <p:nvPr/>
          </p:nvSpPr>
          <p:spPr>
            <a:xfrm>
              <a:off x="5222767" y="4332945"/>
              <a:ext cx="1139792" cy="338476"/>
            </a:xfrm>
            <a:prstGeom prst="rect">
              <a:avLst/>
            </a:prstGeom>
            <a:noFill/>
            <a:ln>
              <a:noFill/>
            </a:ln>
          </p:spPr>
          <p:txBody>
            <a:bodyPr wrap="none" rtlCol="0">
              <a:spAutoFit/>
            </a:bodyPr>
            <a:lstStyle/>
            <a:p>
              <a:r>
                <a:rPr lang="en-US" sz="1600" dirty="0">
                  <a:latin typeface="Arial" panose="020B0604020202020204" pitchFamily="34" charset="0"/>
                  <a:cs typeface="Arial" panose="020B0604020202020204" pitchFamily="34" charset="0"/>
                </a:rPr>
                <a:t>Evaluation</a:t>
              </a:r>
            </a:p>
          </p:txBody>
        </p:sp>
        <p:sp>
          <p:nvSpPr>
            <p:cNvPr id="16" name="TextBox 15"/>
            <p:cNvSpPr txBox="1"/>
            <p:nvPr/>
          </p:nvSpPr>
          <p:spPr>
            <a:xfrm>
              <a:off x="5219160" y="3274069"/>
              <a:ext cx="1094919" cy="338476"/>
            </a:xfrm>
            <a:prstGeom prst="rect">
              <a:avLst/>
            </a:prstGeom>
            <a:noFill/>
            <a:ln>
              <a:noFill/>
            </a:ln>
          </p:spPr>
          <p:txBody>
            <a:bodyPr wrap="none" rtlCol="0">
              <a:spAutoFit/>
            </a:bodyPr>
            <a:lstStyle/>
            <a:p>
              <a:r>
                <a:rPr lang="en-US" sz="1600" dirty="0">
                  <a:latin typeface="Arial" panose="020B0604020202020204" pitchFamily="34" charset="0"/>
                  <a:cs typeface="Arial" panose="020B0604020202020204" pitchFamily="34" charset="0"/>
                </a:rPr>
                <a:t>Prediction</a:t>
              </a:r>
            </a:p>
          </p:txBody>
        </p:sp>
        <p:sp>
          <p:nvSpPr>
            <p:cNvPr id="17" name="TextBox 16"/>
            <p:cNvSpPr txBox="1"/>
            <p:nvPr/>
          </p:nvSpPr>
          <p:spPr>
            <a:xfrm>
              <a:off x="2159024" y="2240640"/>
              <a:ext cx="1576157" cy="338476"/>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Training Labels</a:t>
              </a:r>
            </a:p>
          </p:txBody>
        </p:sp>
        <p:sp>
          <p:nvSpPr>
            <p:cNvPr id="18" name="TextBox 17"/>
            <p:cNvSpPr txBox="1"/>
            <p:nvPr/>
          </p:nvSpPr>
          <p:spPr>
            <a:xfrm>
              <a:off x="5358337" y="1773861"/>
              <a:ext cx="955742" cy="338476"/>
            </a:xfrm>
            <a:prstGeom prst="rect">
              <a:avLst/>
            </a:prstGeom>
            <a:noFill/>
            <a:ln>
              <a:noFill/>
            </a:ln>
          </p:spPr>
          <p:txBody>
            <a:bodyPr wrap="square" rtlCol="0">
              <a:spAutoFit/>
            </a:bodyPr>
            <a:lstStyle/>
            <a:p>
              <a:r>
                <a:rPr lang="en-US" sz="1600" dirty="0">
                  <a:latin typeface="Arial" panose="020B0604020202020204" pitchFamily="34" charset="0"/>
                  <a:cs typeface="Arial" panose="020B0604020202020204" pitchFamily="34" charset="0"/>
                </a:rPr>
                <a:t>Model</a:t>
              </a:r>
            </a:p>
          </p:txBody>
        </p:sp>
        <p:cxnSp>
          <p:nvCxnSpPr>
            <p:cNvPr id="19" name="Straight Connector 18"/>
            <p:cNvCxnSpPr/>
            <p:nvPr/>
          </p:nvCxnSpPr>
          <p:spPr>
            <a:xfrm>
              <a:off x="3878754" y="1532937"/>
              <a:ext cx="38686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859822" y="2407585"/>
              <a:ext cx="40579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246684" y="1526927"/>
              <a:ext cx="0" cy="8645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246684" y="1943098"/>
              <a:ext cx="677007"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3859822" y="4474704"/>
              <a:ext cx="1065216" cy="29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3871550" y="3440719"/>
              <a:ext cx="1065216" cy="29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746384" y="2272771"/>
              <a:ext cx="0" cy="8617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180000">
              <a:off x="5735940" y="3698632"/>
              <a:ext cx="27703" cy="4947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202126" y="1779368"/>
              <a:ext cx="1144544" cy="415498"/>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Training</a:t>
              </a:r>
            </a:p>
          </p:txBody>
        </p:sp>
        <p:sp>
          <p:nvSpPr>
            <p:cNvPr id="28" name="TextBox 27"/>
            <p:cNvSpPr txBox="1"/>
            <p:nvPr/>
          </p:nvSpPr>
          <p:spPr>
            <a:xfrm>
              <a:off x="7202126" y="3695672"/>
              <a:ext cx="1915909" cy="415498"/>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Generalization</a:t>
              </a:r>
            </a:p>
          </p:txBody>
        </p:sp>
      </p:grpSp>
    </p:spTree>
    <p:extLst>
      <p:ext uri="{BB962C8B-B14F-4D97-AF65-F5344CB8AC3E}">
        <p14:creationId xmlns:p14="http://schemas.microsoft.com/office/powerpoint/2010/main" val="9272156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Concepts: Generalization (Supervised Learning)</a:t>
            </a:r>
          </a:p>
        </p:txBody>
      </p:sp>
      <p:sp>
        <p:nvSpPr>
          <p:cNvPr id="3" name="Text Placeholder 2"/>
          <p:cNvSpPr>
            <a:spLocks noGrp="1"/>
          </p:cNvSpPr>
          <p:nvPr>
            <p:ph type="body" sz="quarter" idx="10"/>
          </p:nvPr>
        </p:nvSpPr>
        <p:spPr/>
        <p:txBody>
          <a:bodyPr/>
          <a:lstStyle/>
          <a:p>
            <a:r>
              <a:rPr lang="en-US" b="0" dirty="0"/>
              <a:t>Learning =?= </a:t>
            </a:r>
            <a:r>
              <a:rPr lang="en-US" dirty="0"/>
              <a:t>Generalization</a:t>
            </a:r>
          </a:p>
          <a:p>
            <a:r>
              <a:rPr lang="en-US" b="0" dirty="0"/>
              <a:t>A system is trained on (labeled) training data, and evaluated on (labeled) test data.</a:t>
            </a:r>
          </a:p>
          <a:p>
            <a:r>
              <a:rPr lang="en-US" b="0" dirty="0"/>
              <a:t>If a system does not perform well on the training data, then the algorithm has a high </a:t>
            </a:r>
            <a:r>
              <a:rPr lang="en-US" dirty="0"/>
              <a:t>bias</a:t>
            </a:r>
            <a:r>
              <a:rPr lang="en-US" b="0" dirty="0"/>
              <a:t> and is </a:t>
            </a:r>
            <a:r>
              <a:rPr lang="en-US" dirty="0" err="1"/>
              <a:t>underfitting</a:t>
            </a:r>
            <a:r>
              <a:rPr lang="en-US" b="0" dirty="0"/>
              <a:t> the data. A system that performs well on the training data, but not on the test data failed to </a:t>
            </a:r>
            <a:r>
              <a:rPr lang="en-US" dirty="0"/>
              <a:t>generalize</a:t>
            </a:r>
            <a:r>
              <a:rPr lang="en-US" b="0" dirty="0"/>
              <a:t> what it learned. Such an algorithm has a high </a:t>
            </a:r>
            <a:r>
              <a:rPr lang="en-US" dirty="0"/>
              <a:t>variance </a:t>
            </a:r>
            <a:r>
              <a:rPr lang="en-US" b="0" dirty="0"/>
              <a:t>and is </a:t>
            </a:r>
            <a:r>
              <a:rPr lang="en-US" dirty="0"/>
              <a:t>overfitting</a:t>
            </a:r>
            <a:r>
              <a:rPr lang="en-US" b="0" dirty="0"/>
              <a:t> the data.</a:t>
            </a:r>
          </a:p>
          <a:p>
            <a:r>
              <a:rPr lang="en-US" b="0" dirty="0"/>
              <a:t>There is generally a tradeoff between bias and variance (at least for the classical machine learning algorithms). </a:t>
            </a:r>
          </a:p>
          <a:p>
            <a:r>
              <a:rPr lang="en-US" b="0" dirty="0"/>
              <a:t>Overfitting may be reduced by choosing an algorithm that has a lower variance, by increasing the training set, or by </a:t>
            </a:r>
            <a:r>
              <a:rPr lang="en-US" dirty="0"/>
              <a:t>regularization</a:t>
            </a:r>
            <a:r>
              <a:rPr lang="en-US" b="0" dirty="0"/>
              <a:t>. The latter will be discussed when we explore specific ML algorithms.  </a:t>
            </a:r>
          </a:p>
          <a:p>
            <a:endParaRPr lang="en-US" dirty="0"/>
          </a:p>
          <a:p>
            <a:endParaRPr lang="en-US" dirty="0"/>
          </a:p>
          <a:p>
            <a:endParaRPr lang="en-US" dirty="0"/>
          </a:p>
        </p:txBody>
      </p:sp>
    </p:spTree>
    <p:extLst>
      <p:ext uri="{BB962C8B-B14F-4D97-AF65-F5344CB8AC3E}">
        <p14:creationId xmlns:p14="http://schemas.microsoft.com/office/powerpoint/2010/main" val="6764816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Concepts: Dimensionality Reduction </a:t>
            </a:r>
            <a:r>
              <a:rPr lang="en-US" sz="2400" dirty="0"/>
              <a:t>(Unsupervised Learning)</a:t>
            </a:r>
          </a:p>
        </p:txBody>
      </p:sp>
      <p:sp>
        <p:nvSpPr>
          <p:cNvPr id="3" name="Text Placeholder 2"/>
          <p:cNvSpPr>
            <a:spLocks noGrp="1"/>
          </p:cNvSpPr>
          <p:nvPr>
            <p:ph type="body" sz="quarter" idx="10"/>
          </p:nvPr>
        </p:nvSpPr>
        <p:spPr/>
        <p:txBody>
          <a:bodyPr/>
          <a:lstStyle/>
          <a:p>
            <a:r>
              <a:rPr lang="en-US" b="0" dirty="0"/>
              <a:t>Learning =?= </a:t>
            </a:r>
            <a:r>
              <a:rPr lang="en-US" dirty="0"/>
              <a:t>Dimensionality/Feature Reduction</a:t>
            </a:r>
          </a:p>
          <a:p>
            <a:r>
              <a:rPr lang="en-US" b="0" dirty="0"/>
              <a:t>While </a:t>
            </a:r>
            <a:r>
              <a:rPr lang="en-US" dirty="0"/>
              <a:t>supervised systems </a:t>
            </a:r>
            <a:r>
              <a:rPr lang="en-US" b="0" dirty="0"/>
              <a:t>learn from labeled instances and need to </a:t>
            </a:r>
            <a:r>
              <a:rPr lang="en-US" dirty="0"/>
              <a:t>generalize</a:t>
            </a:r>
            <a:r>
              <a:rPr lang="en-US" b="0" dirty="0"/>
              <a:t> to predict/classify unseen data, </a:t>
            </a:r>
            <a:r>
              <a:rPr lang="en-US" dirty="0"/>
              <a:t>unsupervised systems </a:t>
            </a:r>
            <a:r>
              <a:rPr lang="en-US" b="0" dirty="0"/>
              <a:t>often ”learn” by </a:t>
            </a:r>
            <a:r>
              <a:rPr lang="en-US" dirty="0"/>
              <a:t>summarizing the data </a:t>
            </a:r>
            <a:r>
              <a:rPr lang="en-US" b="0" dirty="0"/>
              <a:t>or by </a:t>
            </a:r>
            <a:r>
              <a:rPr lang="en-US" dirty="0"/>
              <a:t>transforming the data to a lower dimension</a:t>
            </a:r>
            <a:r>
              <a:rPr lang="en-US" b="0" dirty="0"/>
              <a:t>.  </a:t>
            </a:r>
          </a:p>
          <a:p>
            <a:r>
              <a:rPr lang="en-US" b="0" dirty="0"/>
              <a:t>Examples:</a:t>
            </a:r>
          </a:p>
          <a:p>
            <a:r>
              <a:rPr lang="en-US" dirty="0"/>
              <a:t>Principle Component Analysis (PCA)</a:t>
            </a:r>
            <a:r>
              <a:rPr lang="en-US" b="0" dirty="0"/>
              <a:t>: Reduce the number of dimensions by eliminating those that have the lowest variance. In other words, the data is projected to a lower-dimensional subspace. Example use-case: Image compression.</a:t>
            </a:r>
          </a:p>
          <a:p>
            <a:r>
              <a:rPr lang="en-US" dirty="0"/>
              <a:t>Clustering</a:t>
            </a:r>
            <a:r>
              <a:rPr lang="en-US" b="0" dirty="0"/>
              <a:t>: By labeling individual examples, we “reduce” the examples to the properties of the cluster they are assigned to. Business example: customer segmentation, i.e. we devise an identical strategy for every customer belonging to the same segment.</a:t>
            </a:r>
          </a:p>
          <a:p>
            <a:endParaRPr lang="en-US" b="0" dirty="0"/>
          </a:p>
        </p:txBody>
      </p:sp>
    </p:spTree>
    <p:extLst>
      <p:ext uri="{BB962C8B-B14F-4D97-AF65-F5344CB8AC3E}">
        <p14:creationId xmlns:p14="http://schemas.microsoft.com/office/powerpoint/2010/main" val="6958573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Similarities between Generalization and Dimensionality Reduction</a:t>
            </a:r>
          </a:p>
        </p:txBody>
      </p:sp>
      <p:sp>
        <p:nvSpPr>
          <p:cNvPr id="3" name="Text Placeholder 2"/>
          <p:cNvSpPr>
            <a:spLocks noGrp="1"/>
          </p:cNvSpPr>
          <p:nvPr>
            <p:ph type="body" sz="quarter" idx="10"/>
          </p:nvPr>
        </p:nvSpPr>
        <p:spPr>
          <a:xfrm>
            <a:off x="715886" y="1937821"/>
            <a:ext cx="6426372" cy="3156321"/>
          </a:xfrm>
        </p:spPr>
        <p:txBody>
          <a:bodyPr/>
          <a:lstStyle/>
          <a:p>
            <a:r>
              <a:rPr lang="en-US" b="0" dirty="0"/>
              <a:t>Example: Linear Regression</a:t>
            </a:r>
          </a:p>
          <a:p>
            <a:r>
              <a:rPr lang="en-US" b="0" dirty="0"/>
              <a:t>Linear regression can be interpreted as projecting the data set to a lower dimension. In the diagram, we reduce the dimension from 2 to 1 by projecting the points in the plane to a line.</a:t>
            </a:r>
          </a:p>
        </p:txBody>
      </p:sp>
      <p:pic>
        <p:nvPicPr>
          <p:cNvPr id="4" name="Picture 3"/>
          <p:cNvPicPr>
            <a:picLocks noChangeAspect="1"/>
          </p:cNvPicPr>
          <p:nvPr/>
        </p:nvPicPr>
        <p:blipFill>
          <a:blip r:embed="rId2"/>
          <a:stretch>
            <a:fillRect/>
          </a:stretch>
        </p:blipFill>
        <p:spPr>
          <a:xfrm>
            <a:off x="5909203" y="3885383"/>
            <a:ext cx="3616758" cy="2417517"/>
          </a:xfrm>
          <a:prstGeom prst="rect">
            <a:avLst/>
          </a:prstGeom>
        </p:spPr>
      </p:pic>
    </p:spTree>
    <p:extLst>
      <p:ext uri="{BB962C8B-B14F-4D97-AF65-F5344CB8AC3E}">
        <p14:creationId xmlns:p14="http://schemas.microsoft.com/office/powerpoint/2010/main" val="14895428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Bias and Variance</a:t>
            </a:r>
          </a:p>
        </p:txBody>
      </p:sp>
      <p:pic>
        <p:nvPicPr>
          <p:cNvPr id="4" name="Picture 3"/>
          <p:cNvPicPr>
            <a:picLocks noChangeAspect="1"/>
          </p:cNvPicPr>
          <p:nvPr/>
        </p:nvPicPr>
        <p:blipFill>
          <a:blip r:embed="rId2"/>
          <a:stretch>
            <a:fillRect/>
          </a:stretch>
        </p:blipFill>
        <p:spPr>
          <a:xfrm>
            <a:off x="4838018" y="1441743"/>
            <a:ext cx="7031182" cy="4955593"/>
          </a:xfrm>
          <a:prstGeom prst="rect">
            <a:avLst/>
          </a:prstGeom>
        </p:spPr>
      </p:pic>
      <p:pic>
        <p:nvPicPr>
          <p:cNvPr id="5" name="Picture 4"/>
          <p:cNvPicPr>
            <a:picLocks noChangeAspect="1"/>
          </p:cNvPicPr>
          <p:nvPr/>
        </p:nvPicPr>
        <p:blipFill>
          <a:blip r:embed="rId3"/>
          <a:stretch>
            <a:fillRect/>
          </a:stretch>
        </p:blipFill>
        <p:spPr>
          <a:xfrm>
            <a:off x="698073" y="1441743"/>
            <a:ext cx="3183466" cy="4835953"/>
          </a:xfrm>
          <a:prstGeom prst="rect">
            <a:avLst/>
          </a:prstGeom>
        </p:spPr>
      </p:pic>
    </p:spTree>
    <p:extLst>
      <p:ext uri="{BB962C8B-B14F-4D97-AF65-F5344CB8AC3E}">
        <p14:creationId xmlns:p14="http://schemas.microsoft.com/office/powerpoint/2010/main" val="17677484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522663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 (CART)</a:t>
            </a:r>
          </a:p>
        </p:txBody>
      </p:sp>
      <p:sp>
        <p:nvSpPr>
          <p:cNvPr id="3" name="Text Placeholder 2"/>
          <p:cNvSpPr>
            <a:spLocks noGrp="1"/>
          </p:cNvSpPr>
          <p:nvPr>
            <p:ph type="body" sz="quarter" idx="10"/>
          </p:nvPr>
        </p:nvSpPr>
        <p:spPr/>
        <p:txBody>
          <a:bodyPr/>
          <a:lstStyle/>
          <a:p>
            <a:pPr marL="285750" indent="-285750">
              <a:buFont typeface="Arial" charset="0"/>
              <a:buChar char="•"/>
            </a:pPr>
            <a:r>
              <a:rPr lang="en-US" sz="1600" b="0" dirty="0"/>
              <a:t>Intuitive: Easy to understand and interpret</a:t>
            </a:r>
          </a:p>
          <a:p>
            <a:pPr marL="285750" indent="-285750">
              <a:buFont typeface="Arial" charset="0"/>
              <a:buChar char="•"/>
            </a:pPr>
            <a:r>
              <a:rPr lang="en-US" sz="1600" b="0" dirty="0"/>
              <a:t>Minimal data preparation:</a:t>
            </a:r>
          </a:p>
          <a:p>
            <a:pPr marL="465750" lvl="2" indent="-285750">
              <a:buFont typeface="Arial" charset="0"/>
              <a:buChar char="•"/>
            </a:pPr>
            <a:r>
              <a:rPr lang="en-US" sz="1600" dirty="0"/>
              <a:t>Since only one feature is considered at a time, normalization is not required</a:t>
            </a:r>
          </a:p>
          <a:p>
            <a:pPr marL="465750" lvl="2" indent="-285750">
              <a:buFont typeface="Arial" charset="0"/>
              <a:buChar char="•"/>
            </a:pPr>
            <a:endParaRPr lang="en-US" sz="1600" dirty="0"/>
          </a:p>
          <a:p>
            <a:pPr marL="285750" lvl="1" indent="-285750">
              <a:buFont typeface="Arial" charset="0"/>
              <a:buChar char="•"/>
            </a:pPr>
            <a:r>
              <a:rPr lang="en-US" sz="1600" dirty="0"/>
              <a:t>Performance (Prediction) is logarithmic in the number of data points used to train the tree</a:t>
            </a:r>
          </a:p>
          <a:p>
            <a:pPr marL="285750" lvl="1" indent="-285750">
              <a:buFont typeface="Arial" charset="0"/>
              <a:buChar char="•"/>
            </a:pPr>
            <a:endParaRPr lang="en-US" sz="1600" b="0" dirty="0"/>
          </a:p>
          <a:p>
            <a:pPr marL="285750" lvl="1" indent="-285750">
              <a:buFont typeface="Arial" charset="0"/>
              <a:buChar char="•"/>
            </a:pPr>
            <a:r>
              <a:rPr lang="en-US" sz="1600" b="0" dirty="0"/>
              <a:t>Can handle both numerical and categorical data</a:t>
            </a:r>
          </a:p>
          <a:p>
            <a:pPr marL="285750" lvl="1" indent="-285750">
              <a:buFont typeface="Arial" charset="0"/>
              <a:buChar char="•"/>
            </a:pPr>
            <a:endParaRPr lang="en-US" sz="1600" dirty="0"/>
          </a:p>
          <a:p>
            <a:pPr marL="285750" lvl="1" indent="-285750">
              <a:buFont typeface="Arial" charset="0"/>
              <a:buChar char="•"/>
            </a:pPr>
            <a:r>
              <a:rPr lang="en-US" sz="1600" dirty="0"/>
              <a:t>White box model, i.e. data is easy to interpret</a:t>
            </a:r>
          </a:p>
          <a:p>
            <a:pPr marL="285750" lvl="1" indent="-285750">
              <a:buFont typeface="Arial" charset="0"/>
              <a:buChar char="•"/>
            </a:pPr>
            <a:endParaRPr lang="en-US" sz="1600" b="0" dirty="0"/>
          </a:p>
          <a:p>
            <a:pPr marL="285750" lvl="1" indent="-285750">
              <a:buFont typeface="Arial" charset="0"/>
              <a:buChar char="•"/>
            </a:pPr>
            <a:r>
              <a:rPr lang="en-US" sz="1600" b="0" dirty="0"/>
              <a:t>Possible to validate a model using statistical tests</a:t>
            </a:r>
          </a:p>
        </p:txBody>
      </p:sp>
    </p:spTree>
    <p:extLst>
      <p:ext uri="{BB962C8B-B14F-4D97-AF65-F5344CB8AC3E}">
        <p14:creationId xmlns:p14="http://schemas.microsoft.com/office/powerpoint/2010/main" val="16843194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 (CART)</a:t>
            </a:r>
          </a:p>
        </p:txBody>
      </p:sp>
      <p:sp>
        <p:nvSpPr>
          <p:cNvPr id="3" name="Text Placeholder 2"/>
          <p:cNvSpPr>
            <a:spLocks noGrp="1"/>
          </p:cNvSpPr>
          <p:nvPr>
            <p:ph type="body" sz="quarter" idx="10"/>
          </p:nvPr>
        </p:nvSpPr>
        <p:spPr/>
        <p:txBody>
          <a:bodyPr/>
          <a:lstStyle/>
          <a:p>
            <a:r>
              <a:rPr lang="en-US" sz="1400" dirty="0"/>
              <a:t>Binary Tree</a:t>
            </a:r>
          </a:p>
          <a:p>
            <a:pPr marL="465750" lvl="2" indent="-285750">
              <a:buFont typeface="Arial" panose="020B0604020202020204" pitchFamily="34" charset="0"/>
              <a:buChar char="•"/>
            </a:pPr>
            <a:r>
              <a:rPr lang="en-US" sz="1400" b="1" dirty="0"/>
              <a:t>Internal Nodes</a:t>
            </a:r>
            <a:r>
              <a:rPr lang="en-US" sz="1400" dirty="0"/>
              <a:t>: Question on a single feature, such as “petal length &lt;= 2”</a:t>
            </a:r>
          </a:p>
          <a:p>
            <a:pPr marL="465750" lvl="2" indent="-285750">
              <a:buFont typeface="Arial" panose="020B0604020202020204" pitchFamily="34" charset="0"/>
              <a:buChar char="•"/>
            </a:pPr>
            <a:r>
              <a:rPr lang="en-US" sz="1400" b="1" dirty="0"/>
              <a:t>Leaf Nodes</a:t>
            </a:r>
            <a:r>
              <a:rPr lang="en-US" sz="1400" dirty="0"/>
              <a:t>: Contains </a:t>
            </a:r>
            <a:r>
              <a:rPr lang="en-US" sz="1400" b="1" dirty="0"/>
              <a:t>class label</a:t>
            </a:r>
            <a:r>
              <a:rPr lang="en-US" sz="1400" dirty="0"/>
              <a:t>, determined by majority vote of training examples reaching the leaf</a:t>
            </a:r>
          </a:p>
          <a:p>
            <a:pPr lvl="7" indent="0">
              <a:buNone/>
            </a:pPr>
            <a:endParaRPr lang="en-US" sz="1400" dirty="0"/>
          </a:p>
          <a:p>
            <a:pPr lvl="7" indent="0">
              <a:buNone/>
            </a:pPr>
            <a:r>
              <a:rPr lang="en-US" sz="1400" dirty="0"/>
              <a:t>Samples: The number of training examples the node represents</a:t>
            </a:r>
          </a:p>
          <a:p>
            <a:pPr lvl="7" indent="0">
              <a:buNone/>
            </a:pPr>
            <a:r>
              <a:rPr lang="en-US" sz="1400" dirty="0"/>
              <a:t>Value: Distribution of training examples by class</a:t>
            </a:r>
          </a:p>
          <a:p>
            <a:pPr lvl="7" indent="0">
              <a:buNone/>
            </a:pPr>
            <a:r>
              <a:rPr lang="en-US" sz="1400" dirty="0"/>
              <a:t>Class: Determined by majority vote</a:t>
            </a:r>
          </a:p>
          <a:p>
            <a:pPr lvl="7" indent="0">
              <a:buNone/>
            </a:pPr>
            <a:endParaRPr lang="en-US" sz="1400" dirty="0"/>
          </a:p>
          <a:p>
            <a:pPr lvl="7" indent="0">
              <a:buNone/>
            </a:pPr>
            <a:r>
              <a:rPr lang="en-US" sz="1400" dirty="0"/>
              <a:t>Impurity measure: Gini or Entropy</a:t>
            </a:r>
          </a:p>
          <a:p>
            <a:pPr lvl="7" indent="0">
              <a:buNone/>
            </a:pPr>
            <a:r>
              <a:rPr lang="en-US" sz="1400" dirty="0"/>
              <a:t> </a:t>
            </a:r>
          </a:p>
          <a:p>
            <a:pPr lvl="7" indent="0">
              <a:buNone/>
            </a:pPr>
            <a:r>
              <a:rPr lang="en-US" sz="1400" dirty="0"/>
              <a:t>	</a:t>
            </a:r>
          </a:p>
          <a:p>
            <a:pPr lvl="7" indent="0">
              <a:buNone/>
            </a:pPr>
            <a:endParaRPr lang="en-US" sz="1400" dirty="0"/>
          </a:p>
          <a:p>
            <a:pPr lvl="7" indent="0">
              <a:buNone/>
            </a:pPr>
            <a:r>
              <a:rPr lang="en-US" sz="1400" dirty="0"/>
              <a:t>Here we are using </a:t>
            </a:r>
            <a:r>
              <a:rPr lang="en-US" sz="1400" b="1" dirty="0"/>
              <a:t>Gini</a:t>
            </a:r>
          </a:p>
          <a:p>
            <a:pPr lvl="7" indent="0">
              <a:buNone/>
            </a:pPr>
            <a:r>
              <a:rPr lang="en-US" sz="1400" dirty="0"/>
              <a:t>	Value 0: All training examples belong to the same class</a:t>
            </a:r>
          </a:p>
          <a:p>
            <a:pPr lvl="7" indent="0">
              <a:buNone/>
            </a:pPr>
            <a:r>
              <a:rPr lang="en-US" sz="1400" dirty="0"/>
              <a:t>	Example, bottom-left node:</a:t>
            </a:r>
          </a:p>
          <a:p>
            <a:pPr lvl="7" indent="0">
              <a:buNone/>
            </a:pPr>
            <a:r>
              <a:rPr lang="en-US" sz="1400" dirty="0"/>
              <a:t>	Distribution: [0, 49, 5], Samples: 54 -&gt; Gini = 1 </a:t>
            </a:r>
            <a:r>
              <a:rPr lang="mr-IN" sz="1400" dirty="0"/>
              <a:t>–</a:t>
            </a:r>
            <a:r>
              <a:rPr lang="en-US" sz="1400" dirty="0"/>
              <a:t> (0/54)^2 </a:t>
            </a:r>
            <a:r>
              <a:rPr lang="mr-IN" sz="1400" dirty="0"/>
              <a:t>–</a:t>
            </a:r>
            <a:r>
              <a:rPr lang="en-US" sz="1400" dirty="0"/>
              <a:t> (49/54)^2 </a:t>
            </a:r>
            <a:r>
              <a:rPr lang="mr-IN" sz="1400" dirty="0"/>
              <a:t>–</a:t>
            </a:r>
            <a:r>
              <a:rPr lang="en-US" sz="1400" dirty="0"/>
              <a:t> (5/54)^2 = 0.168</a:t>
            </a:r>
          </a:p>
          <a:p>
            <a:pPr lvl="7" indent="0">
              <a:buNone/>
            </a:pPr>
            <a:endParaRPr lang="en-US" sz="1600" dirty="0"/>
          </a:p>
          <a:p>
            <a:pPr marL="285750" indent="-285750">
              <a:buFont typeface="Arial" panose="020B0604020202020204" pitchFamily="34" charset="0"/>
              <a:buChar char="•"/>
            </a:pPr>
            <a:endParaRPr lang="en-US" dirty="0"/>
          </a:p>
        </p:txBody>
      </p:sp>
      <p:pic>
        <p:nvPicPr>
          <p:cNvPr id="4" name="Picture 3"/>
          <p:cNvPicPr>
            <a:picLocks noChangeAspect="1"/>
          </p:cNvPicPr>
          <p:nvPr/>
        </p:nvPicPr>
        <p:blipFill>
          <a:blip r:embed="rId2"/>
          <a:stretch>
            <a:fillRect/>
          </a:stretch>
        </p:blipFill>
        <p:spPr>
          <a:xfrm>
            <a:off x="595450" y="3200090"/>
            <a:ext cx="3300689" cy="2760825"/>
          </a:xfrm>
          <a:prstGeom prst="rect">
            <a:avLst/>
          </a:prstGeom>
        </p:spPr>
      </p:pic>
      <p:pic>
        <p:nvPicPr>
          <p:cNvPr id="6" name="Picture 5"/>
          <p:cNvPicPr>
            <a:picLocks noChangeAspect="1"/>
          </p:cNvPicPr>
          <p:nvPr/>
        </p:nvPicPr>
        <p:blipFill>
          <a:blip r:embed="rId3"/>
          <a:stretch>
            <a:fillRect/>
          </a:stretch>
        </p:blipFill>
        <p:spPr>
          <a:xfrm>
            <a:off x="4713839" y="4015186"/>
            <a:ext cx="2581483" cy="583580"/>
          </a:xfrm>
          <a:prstGeom prst="rect">
            <a:avLst/>
          </a:prstGeom>
        </p:spPr>
      </p:pic>
    </p:spTree>
    <p:extLst>
      <p:ext uri="{BB962C8B-B14F-4D97-AF65-F5344CB8AC3E}">
        <p14:creationId xmlns:p14="http://schemas.microsoft.com/office/powerpoint/2010/main" val="2271748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 Boundaries</a:t>
            </a:r>
          </a:p>
        </p:txBody>
      </p:sp>
      <p:pic>
        <p:nvPicPr>
          <p:cNvPr id="4" name="Picture 3"/>
          <p:cNvPicPr>
            <a:picLocks noChangeAspect="1"/>
          </p:cNvPicPr>
          <p:nvPr/>
        </p:nvPicPr>
        <p:blipFill>
          <a:blip r:embed="rId2"/>
          <a:stretch>
            <a:fillRect/>
          </a:stretch>
        </p:blipFill>
        <p:spPr>
          <a:xfrm>
            <a:off x="324000" y="1463078"/>
            <a:ext cx="5709478" cy="2786877"/>
          </a:xfrm>
          <a:prstGeom prst="rect">
            <a:avLst/>
          </a:prstGeom>
        </p:spPr>
      </p:pic>
      <p:pic>
        <p:nvPicPr>
          <p:cNvPr id="5" name="Picture 4"/>
          <p:cNvPicPr>
            <a:picLocks noChangeAspect="1"/>
          </p:cNvPicPr>
          <p:nvPr/>
        </p:nvPicPr>
        <p:blipFill>
          <a:blip r:embed="rId3"/>
          <a:stretch>
            <a:fillRect/>
          </a:stretch>
        </p:blipFill>
        <p:spPr>
          <a:xfrm>
            <a:off x="8198886" y="2032694"/>
            <a:ext cx="3300689" cy="2760825"/>
          </a:xfrm>
          <a:prstGeom prst="rect">
            <a:avLst/>
          </a:prstGeom>
        </p:spPr>
      </p:pic>
      <p:sp>
        <p:nvSpPr>
          <p:cNvPr id="6" name="TextBox 5"/>
          <p:cNvSpPr txBox="1"/>
          <p:nvPr/>
        </p:nvSpPr>
        <p:spPr>
          <a:xfrm>
            <a:off x="616226" y="4611757"/>
            <a:ext cx="6339877" cy="80021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Vertical Line: Decision Boundary of root node: petal length = 2.45</a:t>
            </a:r>
          </a:p>
          <a:p>
            <a:pPr marL="285750" indent="-285750" fontAlgn="base">
              <a:spcBef>
                <a:spcPts val="600"/>
              </a:spcBef>
              <a:spcAft>
                <a:spcPct val="0"/>
              </a:spcAft>
              <a:buClr>
                <a:srgbClr val="F0AB00"/>
              </a:buClr>
              <a:buSzPct val="80000"/>
              <a:buFontTx/>
              <a:buChar char="-"/>
            </a:pPr>
            <a:r>
              <a:rPr lang="en-US" sz="1400" kern="0" dirty="0">
                <a:ea typeface="Arial Unicode MS" pitchFamily="34" charset="-128"/>
                <a:cs typeface="Arial Unicode MS" pitchFamily="34" charset="-128"/>
              </a:rPr>
              <a:t>Left area is pure (Gini=0, all examples are of type </a:t>
            </a:r>
            <a:r>
              <a:rPr lang="en-US" sz="1400" i="1" kern="0" dirty="0" err="1">
                <a:ea typeface="Arial Unicode MS" pitchFamily="34" charset="-128"/>
                <a:cs typeface="Arial Unicode MS" pitchFamily="34" charset="-128"/>
              </a:rPr>
              <a:t>setosa</a:t>
            </a:r>
            <a:r>
              <a:rPr lang="en-US" sz="1400" i="1" kern="0" dirty="0">
                <a:ea typeface="Arial Unicode MS" pitchFamily="34" charset="-128"/>
                <a:cs typeface="Arial Unicode MS" pitchFamily="34" charset="-128"/>
              </a:rPr>
              <a:t>, so</a:t>
            </a:r>
            <a:r>
              <a:rPr lang="en-US" sz="1400" kern="0" dirty="0">
                <a:ea typeface="Arial Unicode MS" pitchFamily="34" charset="-128"/>
                <a:cs typeface="Arial Unicode MS" pitchFamily="34" charset="-128"/>
              </a:rPr>
              <a:t> no further splits</a:t>
            </a:r>
            <a:endParaRPr lang="en-US" sz="1400" i="1" kern="0" dirty="0">
              <a:ea typeface="Arial Unicode MS" pitchFamily="34" charset="-128"/>
              <a:cs typeface="Arial Unicode MS" pitchFamily="34" charset="-128"/>
            </a:endParaRPr>
          </a:p>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Right area, horizontal line: petal width = 1.75, further splits needed (Gini = 0.5)</a:t>
            </a:r>
          </a:p>
        </p:txBody>
      </p:sp>
      <p:sp>
        <p:nvSpPr>
          <p:cNvPr id="7" name="TextBox 6"/>
          <p:cNvSpPr txBox="1"/>
          <p:nvPr/>
        </p:nvSpPr>
        <p:spPr>
          <a:xfrm>
            <a:off x="8328991" y="5134977"/>
            <a:ext cx="2534479"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t>
            </a:r>
            <a:r>
              <a:rPr lang="en-US" sz="1800" kern="0" dirty="0" err="1">
                <a:ea typeface="Arial Unicode MS" pitchFamily="34" charset="-128"/>
                <a:cs typeface="Arial Unicode MS" pitchFamily="34" charset="-128"/>
              </a:rPr>
              <a:t>max_depth</a:t>
            </a:r>
            <a:r>
              <a:rPr lang="en-US" sz="1800" kern="0" dirty="0">
                <a:ea typeface="Arial Unicode MS" pitchFamily="34" charset="-128"/>
                <a:cs typeface="Arial Unicode MS" pitchFamily="34" charset="-128"/>
              </a:rPr>
              <a:t> = 2)</a:t>
            </a:r>
          </a:p>
        </p:txBody>
      </p:sp>
    </p:spTree>
    <p:extLst>
      <p:ext uri="{BB962C8B-B14F-4D97-AF65-F5344CB8AC3E}">
        <p14:creationId xmlns:p14="http://schemas.microsoft.com/office/powerpoint/2010/main" val="2049011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Day 1</a:t>
            </a:r>
          </a:p>
        </p:txBody>
      </p:sp>
      <p:sp>
        <p:nvSpPr>
          <p:cNvPr id="3" name="Text Placeholder 2"/>
          <p:cNvSpPr>
            <a:spLocks noGrp="1"/>
          </p:cNvSpPr>
          <p:nvPr>
            <p:ph type="body" sz="quarter" idx="10"/>
          </p:nvPr>
        </p:nvSpPr>
        <p:spPr/>
        <p:txBody>
          <a:bodyPr/>
          <a:lstStyle/>
          <a:p>
            <a:pPr marL="342900" indent="-342900">
              <a:buFont typeface="Arial" charset="0"/>
              <a:buChar char="•"/>
            </a:pPr>
            <a:r>
              <a:rPr lang="en-US" sz="1600" dirty="0"/>
              <a:t>Introduction to Machine Learning and Machine Learning Concepts :</a:t>
            </a:r>
          </a:p>
          <a:p>
            <a:pPr marL="645750" lvl="3" indent="-285750"/>
            <a:r>
              <a:rPr lang="en-US" sz="1600" dirty="0"/>
              <a:t>What is machine learning?</a:t>
            </a:r>
          </a:p>
          <a:p>
            <a:pPr marL="645750" lvl="3" indent="-285750"/>
            <a:r>
              <a:rPr lang="en-US" sz="1600" dirty="0"/>
              <a:t>High-level classification of ML algorithms: Supervised learning, Unsupervised Learning, Reinforcement Learning (not covered in detail)</a:t>
            </a:r>
          </a:p>
          <a:p>
            <a:pPr marL="645750" lvl="3" indent="-285750"/>
            <a:r>
              <a:rPr lang="en-US" sz="1600" dirty="0"/>
              <a:t>Machine Learning Principles</a:t>
            </a:r>
          </a:p>
          <a:p>
            <a:pPr marL="702900" lvl="3" indent="-342900">
              <a:buFont typeface="Wingdings" charset="2"/>
              <a:buChar char="Ø"/>
            </a:pPr>
            <a:endParaRPr lang="en-US" sz="1600" dirty="0"/>
          </a:p>
          <a:p>
            <a:pPr marL="285750" lvl="1" indent="-285750">
              <a:buFont typeface="Arial" charset="0"/>
              <a:buChar char="•"/>
            </a:pPr>
            <a:r>
              <a:rPr lang="en-US" sz="1600" b="1" dirty="0"/>
              <a:t>Overview of the training environment (Jupyter Notebooks) and Just Enough Python/</a:t>
            </a:r>
            <a:r>
              <a:rPr lang="en-US" sz="1600" b="1" dirty="0" err="1"/>
              <a:t>NumPy</a:t>
            </a:r>
            <a:r>
              <a:rPr lang="en-US" sz="1600" b="1" dirty="0"/>
              <a:t> (Hands-On)</a:t>
            </a:r>
          </a:p>
          <a:p>
            <a:pPr marL="285750" lvl="1" indent="-285750">
              <a:buFont typeface="Arial" charset="0"/>
              <a:buChar char="•"/>
            </a:pPr>
            <a:endParaRPr lang="en-US" sz="1600" b="1" dirty="0"/>
          </a:p>
          <a:p>
            <a:pPr marL="285750" lvl="1" indent="-285750">
              <a:buFont typeface="Arial" charset="0"/>
              <a:buChar char="•"/>
            </a:pPr>
            <a:r>
              <a:rPr lang="en-US" sz="1600" b="1" dirty="0"/>
              <a:t>Regression </a:t>
            </a:r>
          </a:p>
          <a:p>
            <a:pPr marL="645750" lvl="3" indent="-285750"/>
            <a:r>
              <a:rPr lang="en-US" sz="1600" dirty="0"/>
              <a:t>Linear Regression </a:t>
            </a:r>
          </a:p>
          <a:p>
            <a:pPr marL="711450" lvl="4" indent="-171450"/>
            <a:r>
              <a:rPr lang="en-US" b="0" dirty="0"/>
              <a:t>Algorithm</a:t>
            </a:r>
          </a:p>
          <a:p>
            <a:pPr marL="711450" lvl="4" indent="-171450"/>
            <a:r>
              <a:rPr lang="en-US" dirty="0"/>
              <a:t>Stochastic Gradient Descent</a:t>
            </a:r>
          </a:p>
          <a:p>
            <a:pPr marL="711450" lvl="4" indent="-171450"/>
            <a:r>
              <a:rPr lang="en-US" dirty="0"/>
              <a:t>Regularization: None, L1, L2</a:t>
            </a:r>
          </a:p>
          <a:p>
            <a:pPr marL="645750" lvl="3" indent="-285750"/>
            <a:r>
              <a:rPr lang="en-US" sz="1600" dirty="0"/>
              <a:t>Multi-Variate Linear Regression </a:t>
            </a:r>
          </a:p>
          <a:p>
            <a:pPr marL="711450" lvl="4" indent="-171450"/>
            <a:r>
              <a:rPr lang="en-US" dirty="0"/>
              <a:t>Gradient Descent for multiple variables</a:t>
            </a:r>
          </a:p>
          <a:p>
            <a:pPr marL="711450" lvl="4" indent="-171450"/>
            <a:r>
              <a:rPr lang="en-US" dirty="0"/>
              <a:t>Features and Polynomial Regression</a:t>
            </a:r>
          </a:p>
        </p:txBody>
      </p:sp>
    </p:spTree>
    <p:extLst>
      <p:ext uri="{BB962C8B-B14F-4D97-AF65-F5344CB8AC3E}">
        <p14:creationId xmlns:p14="http://schemas.microsoft.com/office/powerpoint/2010/main" val="11626210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“Growing the tree” </a:t>
            </a:r>
            <a:r>
              <a:rPr lang="mr-IN" dirty="0"/>
              <a:t>–</a:t>
            </a:r>
            <a:r>
              <a:rPr lang="en-US" dirty="0"/>
              <a:t> CART Algorithm</a:t>
            </a:r>
            <a:br>
              <a:rPr lang="en-US" dirty="0"/>
            </a:br>
            <a:endParaRPr lang="en-US" dirty="0"/>
          </a:p>
        </p:txBody>
      </p:sp>
      <p:sp>
        <p:nvSpPr>
          <p:cNvPr id="3" name="Text Placeholder 2"/>
          <p:cNvSpPr>
            <a:spLocks noGrp="1"/>
          </p:cNvSpPr>
          <p:nvPr>
            <p:ph type="body" sz="quarter" idx="10"/>
          </p:nvPr>
        </p:nvSpPr>
        <p:spPr/>
        <p:txBody>
          <a:bodyPr/>
          <a:lstStyle/>
          <a:p>
            <a:r>
              <a:rPr lang="en-US" sz="1400" b="0" dirty="0"/>
              <a:t>Idea: Split training set into two subsets using a single feature </a:t>
            </a:r>
            <a:r>
              <a:rPr lang="en-US" sz="1400" b="0" i="1" dirty="0"/>
              <a:t>k</a:t>
            </a:r>
            <a:r>
              <a:rPr lang="en-US" sz="1400" b="0" dirty="0"/>
              <a:t> and a threshold </a:t>
            </a:r>
            <a:r>
              <a:rPr lang="en-US" sz="1400" b="0" i="1" dirty="0" err="1"/>
              <a:t>t</a:t>
            </a:r>
            <a:r>
              <a:rPr lang="en-US" sz="1400" b="0" i="1" baseline="-25000" dirty="0" err="1"/>
              <a:t>k</a:t>
            </a:r>
            <a:r>
              <a:rPr lang="en-US" sz="1400" b="0" dirty="0"/>
              <a:t> (e.g. </a:t>
            </a:r>
            <a:r>
              <a:rPr lang="en-US" sz="1400" b="0" i="1" dirty="0"/>
              <a:t>k</a:t>
            </a:r>
            <a:r>
              <a:rPr lang="en-US" sz="1400" b="0" dirty="0"/>
              <a:t> = petal width, </a:t>
            </a:r>
            <a:r>
              <a:rPr lang="en-US" sz="1400" b="0" i="1" dirty="0" err="1"/>
              <a:t>t</a:t>
            </a:r>
            <a:r>
              <a:rPr lang="en-US" sz="1400" b="0" i="1" baseline="-25000" dirty="0" err="1"/>
              <a:t>k</a:t>
            </a:r>
            <a:r>
              <a:rPr lang="en-US" sz="1400" b="0" dirty="0"/>
              <a:t> = 1.75)</a:t>
            </a:r>
          </a:p>
          <a:p>
            <a:r>
              <a:rPr lang="en-US" sz="1400" b="0" dirty="0"/>
              <a:t> Choice of k, </a:t>
            </a:r>
            <a:r>
              <a:rPr lang="en-US" sz="1400" b="0" dirty="0" err="1"/>
              <a:t>t</a:t>
            </a:r>
            <a:r>
              <a:rPr lang="en-US" sz="1400" b="0" baseline="-25000" dirty="0" err="1"/>
              <a:t>k</a:t>
            </a:r>
            <a:r>
              <a:rPr lang="en-US" sz="1400" b="0" dirty="0"/>
              <a:t>: Find the pair (k, </a:t>
            </a:r>
            <a:r>
              <a:rPr lang="en-US" sz="1400" b="0" dirty="0" err="1"/>
              <a:t>t</a:t>
            </a:r>
            <a:r>
              <a:rPr lang="en-US" sz="1400" b="0" baseline="-25000" dirty="0" err="1"/>
              <a:t>k</a:t>
            </a:r>
            <a:r>
              <a:rPr lang="en-US" sz="1400" b="0" dirty="0"/>
              <a:t>) that produces the purest subsets (based on Gini impurity or Entropy)</a:t>
            </a:r>
          </a:p>
          <a:p>
            <a:r>
              <a:rPr lang="en-US" sz="1400" b="0" dirty="0"/>
              <a:t>Cost Function: J(k, </a:t>
            </a:r>
            <a:r>
              <a:rPr lang="en-US" sz="1400" b="0" dirty="0" err="1"/>
              <a:t>t</a:t>
            </a:r>
            <a:r>
              <a:rPr lang="en-US" sz="1400" b="0" baseline="-25000" dirty="0" err="1"/>
              <a:t>k</a:t>
            </a:r>
            <a:r>
              <a:rPr lang="en-US" sz="1400" b="0" dirty="0"/>
              <a:t>)  =  (</a:t>
            </a:r>
            <a:r>
              <a:rPr lang="en-US" sz="1400" b="0" dirty="0" err="1"/>
              <a:t>m</a:t>
            </a:r>
            <a:r>
              <a:rPr lang="en-US" sz="1400" b="0" baseline="-25000" dirty="0" err="1"/>
              <a:t>left</a:t>
            </a:r>
            <a:r>
              <a:rPr lang="en-US" sz="1400" b="0" dirty="0"/>
              <a:t> / m) * </a:t>
            </a:r>
            <a:r>
              <a:rPr lang="en-US" sz="1400" b="0" dirty="0" err="1"/>
              <a:t>G</a:t>
            </a:r>
            <a:r>
              <a:rPr lang="en-US" sz="1400" b="0" baseline="-25000" dirty="0" err="1"/>
              <a:t>left</a:t>
            </a:r>
            <a:r>
              <a:rPr lang="en-US" sz="1400" b="0" dirty="0"/>
              <a:t>  +  (</a:t>
            </a:r>
            <a:r>
              <a:rPr lang="en-US" sz="1400" b="0" dirty="0" err="1"/>
              <a:t>m</a:t>
            </a:r>
            <a:r>
              <a:rPr lang="en-US" sz="1400" b="0" baseline="-25000" dirty="0" err="1"/>
              <a:t>right</a:t>
            </a:r>
            <a:r>
              <a:rPr lang="en-US" sz="1400" b="0" dirty="0"/>
              <a:t> / m) * </a:t>
            </a:r>
            <a:r>
              <a:rPr lang="en-US" sz="1400" b="0" dirty="0" err="1"/>
              <a:t>G</a:t>
            </a:r>
            <a:r>
              <a:rPr lang="en-US" sz="1400" b="0" baseline="-25000" dirty="0" err="1"/>
              <a:t>right</a:t>
            </a:r>
            <a:endParaRPr lang="en-US" sz="1400" b="0" dirty="0"/>
          </a:p>
          <a:p>
            <a:pPr lvl="3"/>
            <a:r>
              <a:rPr lang="en-US" sz="1400" b="0" dirty="0" err="1"/>
              <a:t>G</a:t>
            </a:r>
            <a:r>
              <a:rPr lang="en-US" sz="1400" b="0" baseline="-25000" dirty="0" err="1"/>
              <a:t>left</a:t>
            </a:r>
            <a:r>
              <a:rPr lang="en-US" sz="1400" b="0" baseline="-25000" dirty="0"/>
              <a:t>/right</a:t>
            </a:r>
            <a:r>
              <a:rPr lang="en-US" sz="1400" b="0" dirty="0"/>
              <a:t>: Impurity of the left/right subset</a:t>
            </a:r>
          </a:p>
          <a:p>
            <a:pPr lvl="3"/>
            <a:r>
              <a:rPr lang="en-US" sz="1400" b="0" dirty="0" err="1"/>
              <a:t>m</a:t>
            </a:r>
            <a:r>
              <a:rPr lang="en-US" sz="1400" b="0" baseline="-25000" dirty="0" err="1"/>
              <a:t>left</a:t>
            </a:r>
            <a:r>
              <a:rPr lang="en-US" sz="1400" b="0" baseline="-25000" dirty="0"/>
              <a:t>/right</a:t>
            </a:r>
            <a:r>
              <a:rPr lang="en-US" sz="1400" b="0" dirty="0"/>
              <a:t>: Number of instances in the left/right subset</a:t>
            </a:r>
          </a:p>
          <a:p>
            <a:pPr marL="180000" lvl="3" indent="0">
              <a:buNone/>
            </a:pPr>
            <a:endParaRPr lang="en-US" sz="1400" dirty="0"/>
          </a:p>
          <a:p>
            <a:pPr marL="0" lvl="2" indent="0">
              <a:buNone/>
            </a:pPr>
            <a:r>
              <a:rPr lang="en-US" sz="1400" dirty="0"/>
              <a:t>The algorithm splits the subsets recursively using the same logic until the maximum depth is reached (</a:t>
            </a:r>
            <a:r>
              <a:rPr lang="en-US" sz="1400" dirty="0" err="1"/>
              <a:t>max_depth</a:t>
            </a:r>
            <a:r>
              <a:rPr lang="en-US" sz="1400" dirty="0"/>
              <a:t> hyperparameter), </a:t>
            </a:r>
          </a:p>
          <a:p>
            <a:pPr marL="0" lvl="2" indent="0">
              <a:buNone/>
            </a:pPr>
            <a:r>
              <a:rPr lang="en-US" sz="1400" dirty="0"/>
              <a:t>or it cannot find a split that reduces impurity.</a:t>
            </a:r>
          </a:p>
          <a:p>
            <a:pPr marL="0" lvl="2" indent="0">
              <a:buNone/>
            </a:pPr>
            <a:endParaRPr lang="en-US" sz="1400" dirty="0"/>
          </a:p>
          <a:p>
            <a:pPr marL="0" lvl="2" indent="0">
              <a:buNone/>
            </a:pPr>
            <a:r>
              <a:rPr lang="en-US" sz="1400" dirty="0"/>
              <a:t>Differences between </a:t>
            </a:r>
            <a:r>
              <a:rPr lang="en-US" sz="1400" b="1" dirty="0"/>
              <a:t>Gini impurity </a:t>
            </a:r>
            <a:r>
              <a:rPr lang="en-US" sz="1400" dirty="0"/>
              <a:t>and </a:t>
            </a:r>
            <a:r>
              <a:rPr lang="en-US" sz="1400" b="1" dirty="0"/>
              <a:t>Maximum Entropy</a:t>
            </a:r>
          </a:p>
          <a:p>
            <a:pPr lvl="2">
              <a:buFontTx/>
              <a:buChar char="-"/>
            </a:pPr>
            <a:r>
              <a:rPr lang="en-US" sz="1400" dirty="0"/>
              <a:t>Both lead to very similar results, ME is slightly slower</a:t>
            </a:r>
          </a:p>
          <a:p>
            <a:pPr lvl="2">
              <a:buFontTx/>
              <a:buChar char="-"/>
            </a:pPr>
            <a:r>
              <a:rPr lang="en-US" sz="1400" dirty="0"/>
              <a:t>Gini tends to isolate the most frequent class in its own branch</a:t>
            </a:r>
          </a:p>
          <a:p>
            <a:pPr lvl="2">
              <a:buFontTx/>
              <a:buChar char="-"/>
            </a:pPr>
            <a:r>
              <a:rPr lang="en-US" sz="1400" dirty="0"/>
              <a:t>ME may lead to slightly more balanced trees</a:t>
            </a:r>
          </a:p>
          <a:p>
            <a:pPr marL="0" lvl="2" indent="0">
              <a:buNone/>
            </a:pPr>
            <a:endParaRPr lang="en-US" sz="1400" dirty="0"/>
          </a:p>
          <a:p>
            <a:pPr marL="0" lvl="2" indent="0">
              <a:buNone/>
            </a:pPr>
            <a:endParaRPr lang="en-US" sz="1400" dirty="0"/>
          </a:p>
        </p:txBody>
      </p:sp>
    </p:spTree>
    <p:extLst>
      <p:ext uri="{BB962C8B-B14F-4D97-AF65-F5344CB8AC3E}">
        <p14:creationId xmlns:p14="http://schemas.microsoft.com/office/powerpoint/2010/main" val="6822313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Disadvantages of Decision Trees</a:t>
            </a:r>
          </a:p>
        </p:txBody>
      </p:sp>
      <p:sp>
        <p:nvSpPr>
          <p:cNvPr id="3" name="Text Placeholder 2"/>
          <p:cNvSpPr>
            <a:spLocks noGrp="1"/>
          </p:cNvSpPr>
          <p:nvPr>
            <p:ph type="body" sz="quarter" idx="10"/>
          </p:nvPr>
        </p:nvSpPr>
        <p:spPr/>
        <p:txBody>
          <a:bodyPr/>
          <a:lstStyle/>
          <a:p>
            <a:pPr marL="285750" indent="-285750">
              <a:buFont typeface="Arial" charset="0"/>
              <a:buChar char="•"/>
            </a:pPr>
            <a:r>
              <a:rPr lang="en-US" sz="1800" dirty="0"/>
              <a:t>Overfitting</a:t>
            </a:r>
            <a:r>
              <a:rPr lang="en-US" sz="1800" b="0" dirty="0"/>
              <a:t>: The trees can be very complex and do not generalize the data well. </a:t>
            </a:r>
          </a:p>
          <a:p>
            <a:pPr marL="285750" indent="-285750">
              <a:buFont typeface="Arial" charset="0"/>
              <a:buChar char="•"/>
            </a:pPr>
            <a:r>
              <a:rPr lang="en-US" sz="1800" b="0" dirty="0"/>
              <a:t>Small variations in the data might result in a completely different tree being generated.</a:t>
            </a:r>
          </a:p>
          <a:p>
            <a:pPr marL="285750" indent="-285750">
              <a:buFont typeface="Arial" charset="0"/>
              <a:buChar char="•"/>
            </a:pPr>
            <a:r>
              <a:rPr lang="en-US" sz="1800" b="0" dirty="0"/>
              <a:t>The learning of an optimal decision tree is NP-complete, so heuristic algorithms (e.g. greedy algorithm) is used. An optimal decision is made at each node, but a globally optimal decision tree cannot be guaranteed.</a:t>
            </a:r>
          </a:p>
          <a:p>
            <a:pPr marL="285750" indent="-285750">
              <a:buFont typeface="Arial" charset="0"/>
              <a:buChar char="•"/>
            </a:pPr>
            <a:r>
              <a:rPr lang="en-US" sz="1800" b="0" dirty="0"/>
              <a:t>Since a split is only based on one feature at a time, certain functions (e.g. XOR) cannot be expressed easily</a:t>
            </a:r>
          </a:p>
          <a:p>
            <a:pPr marL="285750" indent="-285750">
              <a:buFont typeface="Arial" charset="0"/>
              <a:buChar char="•"/>
            </a:pPr>
            <a:endParaRPr lang="en-US" sz="1400" b="0" dirty="0"/>
          </a:p>
        </p:txBody>
      </p:sp>
    </p:spTree>
    <p:extLst>
      <p:ext uri="{BB962C8B-B14F-4D97-AF65-F5344CB8AC3E}">
        <p14:creationId xmlns:p14="http://schemas.microsoft.com/office/powerpoint/2010/main" val="8477803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a:t>
            </a:r>
            <a:r>
              <a:rPr lang="en-US" dirty="0" err="1"/>
              <a:t>Hyperparameters</a:t>
            </a:r>
            <a:endParaRPr lang="en-US" dirty="0"/>
          </a:p>
        </p:txBody>
      </p:sp>
      <p:sp>
        <p:nvSpPr>
          <p:cNvPr id="3" name="Text Placeholder 2"/>
          <p:cNvSpPr>
            <a:spLocks noGrp="1"/>
          </p:cNvSpPr>
          <p:nvPr>
            <p:ph type="body" sz="quarter" idx="10"/>
          </p:nvPr>
        </p:nvSpPr>
        <p:spPr>
          <a:xfrm>
            <a:off x="323999" y="1461052"/>
            <a:ext cx="8034809" cy="4622069"/>
          </a:xfrm>
        </p:spPr>
        <p:txBody>
          <a:bodyPr/>
          <a:lstStyle/>
          <a:p>
            <a:r>
              <a:rPr lang="en-US" sz="1400" b="0" dirty="0"/>
              <a:t>A decision tree model is nonparametric, so it is free to fit the training data very closely which often leads to overfitting.</a:t>
            </a:r>
          </a:p>
          <a:p>
            <a:r>
              <a:rPr lang="en-US" sz="1400" b="0" dirty="0"/>
              <a:t>To avoid overfitting, we often have to restrict (regularize) the model (i.e. increase the bias)</a:t>
            </a:r>
          </a:p>
          <a:p>
            <a:pPr marL="285750" indent="-285750">
              <a:buFont typeface="Arial" charset="0"/>
              <a:buChar char="•"/>
            </a:pPr>
            <a:r>
              <a:rPr lang="en-US" sz="1400" dirty="0" err="1"/>
              <a:t>max_depth</a:t>
            </a:r>
            <a:r>
              <a:rPr lang="en-US" sz="1400" b="0" dirty="0"/>
              <a:t> (maximum depth of the tree)</a:t>
            </a:r>
          </a:p>
          <a:p>
            <a:pPr marL="285750" indent="-285750">
              <a:buFont typeface="Arial" charset="0"/>
              <a:buChar char="•"/>
            </a:pPr>
            <a:r>
              <a:rPr lang="en-US" sz="1400" dirty="0" err="1"/>
              <a:t>min_samples_split</a:t>
            </a:r>
            <a:r>
              <a:rPr lang="en-US" sz="1400" b="0" dirty="0"/>
              <a:t> (minimum number of samples a node must have before it can split)</a:t>
            </a:r>
          </a:p>
          <a:p>
            <a:pPr marL="285750" indent="-285750">
              <a:buFont typeface="Arial" charset="0"/>
              <a:buChar char="•"/>
            </a:pPr>
            <a:r>
              <a:rPr lang="en-US" sz="1400" dirty="0" err="1"/>
              <a:t>min_samples_leave</a:t>
            </a:r>
            <a:r>
              <a:rPr lang="en-US" sz="1400" b="0" dirty="0"/>
              <a:t> (minimum number of samples a leave node must have)</a:t>
            </a:r>
          </a:p>
          <a:p>
            <a:pPr marL="285750" indent="-285750">
              <a:buFont typeface="Arial" charset="0"/>
              <a:buChar char="•"/>
            </a:pPr>
            <a:r>
              <a:rPr lang="en-US" sz="1400" dirty="0" err="1"/>
              <a:t>max_leave_nodes</a:t>
            </a:r>
            <a:r>
              <a:rPr lang="en-US" sz="1400" b="0" dirty="0"/>
              <a:t> (maximum number of leave nodes)</a:t>
            </a:r>
          </a:p>
          <a:p>
            <a:pPr marL="285750" indent="-285750">
              <a:buFont typeface="Arial" charset="0"/>
              <a:buChar char="•"/>
            </a:pPr>
            <a:r>
              <a:rPr lang="mr-IN" sz="1400" b="0" dirty="0"/>
              <a:t>…</a:t>
            </a:r>
            <a:endParaRPr lang="en-US" sz="1400" b="0" dirty="0"/>
          </a:p>
          <a:p>
            <a:pPr marL="285750" indent="-285750">
              <a:buFont typeface="Arial" charset="0"/>
              <a:buChar char="•"/>
            </a:pPr>
            <a:r>
              <a:rPr lang="en-US" sz="1400" b="0" dirty="0"/>
              <a:t>The model is regularized by increasing the </a:t>
            </a:r>
            <a:r>
              <a:rPr lang="en-US" sz="1400" b="0" dirty="0" err="1"/>
              <a:t>min_xxx</a:t>
            </a:r>
            <a:r>
              <a:rPr lang="en-US" sz="1400" b="0" dirty="0"/>
              <a:t> parameters and decreasing the </a:t>
            </a:r>
            <a:r>
              <a:rPr lang="en-US" sz="1400" b="0" dirty="0" err="1"/>
              <a:t>max_xxx</a:t>
            </a:r>
            <a:r>
              <a:rPr lang="en-US" sz="1400" b="0" dirty="0"/>
              <a:t> parameters.</a:t>
            </a:r>
          </a:p>
        </p:txBody>
      </p:sp>
      <p:pic>
        <p:nvPicPr>
          <p:cNvPr id="5" name="Picture 4"/>
          <p:cNvPicPr>
            <a:picLocks noChangeAspect="1"/>
          </p:cNvPicPr>
          <p:nvPr/>
        </p:nvPicPr>
        <p:blipFill>
          <a:blip r:embed="rId2"/>
          <a:stretch>
            <a:fillRect/>
          </a:stretch>
        </p:blipFill>
        <p:spPr>
          <a:xfrm>
            <a:off x="8358808" y="1367556"/>
            <a:ext cx="3275841" cy="2290798"/>
          </a:xfrm>
          <a:prstGeom prst="rect">
            <a:avLst/>
          </a:prstGeom>
        </p:spPr>
      </p:pic>
      <p:pic>
        <p:nvPicPr>
          <p:cNvPr id="7" name="Picture 6"/>
          <p:cNvPicPr>
            <a:picLocks noChangeAspect="1"/>
          </p:cNvPicPr>
          <p:nvPr/>
        </p:nvPicPr>
        <p:blipFill>
          <a:blip r:embed="rId3"/>
          <a:stretch>
            <a:fillRect/>
          </a:stretch>
        </p:blipFill>
        <p:spPr>
          <a:xfrm>
            <a:off x="8358807" y="3772086"/>
            <a:ext cx="3275841" cy="2310571"/>
          </a:xfrm>
          <a:prstGeom prst="rect">
            <a:avLst/>
          </a:prstGeom>
        </p:spPr>
      </p:pic>
    </p:spTree>
    <p:extLst>
      <p:ext uri="{BB962C8B-B14F-4D97-AF65-F5344CB8AC3E}">
        <p14:creationId xmlns:p14="http://schemas.microsoft.com/office/powerpoint/2010/main" val="911345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Ensemble Methods</a:t>
            </a:r>
          </a:p>
        </p:txBody>
      </p:sp>
    </p:spTree>
    <p:extLst>
      <p:ext uri="{BB962C8B-B14F-4D97-AF65-F5344CB8AC3E}">
        <p14:creationId xmlns:p14="http://schemas.microsoft.com/office/powerpoint/2010/main" val="5422726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Ensemble Methods</a:t>
            </a:r>
          </a:p>
        </p:txBody>
      </p:sp>
      <p:sp>
        <p:nvSpPr>
          <p:cNvPr id="3" name="Text Placeholder 2"/>
          <p:cNvSpPr>
            <a:spLocks noGrp="1"/>
          </p:cNvSpPr>
          <p:nvPr>
            <p:ph type="body" sz="quarter" idx="10"/>
          </p:nvPr>
        </p:nvSpPr>
        <p:spPr/>
        <p:txBody>
          <a:bodyPr/>
          <a:lstStyle/>
          <a:p>
            <a:r>
              <a:rPr lang="en-US" sz="1400" b="0" dirty="0"/>
              <a:t>An ensemble method often provides good results (“</a:t>
            </a:r>
            <a:r>
              <a:rPr lang="en-US" sz="1400" dirty="0"/>
              <a:t>strong learner</a:t>
            </a:r>
            <a:r>
              <a:rPr lang="en-US" sz="1400" b="0" dirty="0"/>
              <a:t>”) even if the individual classifiers perform just slightly better than random guessing (“</a:t>
            </a:r>
            <a:r>
              <a:rPr lang="en-US" sz="1400" dirty="0"/>
              <a:t>weak learner</a:t>
            </a:r>
            <a:r>
              <a:rPr lang="en-US" sz="1400" b="0" dirty="0"/>
              <a:t>”) </a:t>
            </a:r>
            <a:r>
              <a:rPr lang="mr-IN" sz="1400" b="0" dirty="0"/>
              <a:t>–</a:t>
            </a:r>
            <a:r>
              <a:rPr lang="en-US" sz="1400" b="0" dirty="0"/>
              <a:t> provided that </a:t>
            </a:r>
          </a:p>
          <a:p>
            <a:pPr marL="285750" indent="-285750">
              <a:buFont typeface="Arial" charset="0"/>
              <a:buChar char="•"/>
            </a:pPr>
            <a:r>
              <a:rPr lang="en-US" sz="1400" b="0" dirty="0"/>
              <a:t>there are a </a:t>
            </a:r>
            <a:r>
              <a:rPr lang="en-US" sz="1400" dirty="0"/>
              <a:t>sufficient number of weak learners</a:t>
            </a:r>
            <a:r>
              <a:rPr lang="en-US" sz="1400" b="0" dirty="0"/>
              <a:t> and </a:t>
            </a:r>
          </a:p>
          <a:p>
            <a:pPr marL="285750" indent="-285750">
              <a:buFont typeface="Arial" charset="0"/>
              <a:buChar char="•"/>
            </a:pPr>
            <a:r>
              <a:rPr lang="en-US" sz="1400" b="0" dirty="0"/>
              <a:t>the </a:t>
            </a:r>
            <a:r>
              <a:rPr lang="en-US" sz="1400" dirty="0"/>
              <a:t>weak learners are diverse </a:t>
            </a:r>
            <a:r>
              <a:rPr lang="en-US" sz="1400" b="0" dirty="0"/>
              <a:t>(ideally, the should be independent of each other)</a:t>
            </a:r>
          </a:p>
          <a:p>
            <a:r>
              <a:rPr lang="en-US" sz="1400" dirty="0"/>
              <a:t>Hard-Voting Classifier</a:t>
            </a:r>
          </a:p>
          <a:p>
            <a:pPr marL="342900" indent="-342900">
              <a:buFont typeface="Arial" charset="0"/>
              <a:buChar char="•"/>
            </a:pPr>
            <a:r>
              <a:rPr lang="en-US" sz="1400" b="0" dirty="0"/>
              <a:t>Train several classifiers</a:t>
            </a:r>
          </a:p>
          <a:p>
            <a:pPr marL="342900" indent="-342900">
              <a:buFont typeface="Arial" charset="0"/>
              <a:buChar char="•"/>
            </a:pPr>
            <a:r>
              <a:rPr lang="en-US" sz="1400" b="0" dirty="0"/>
              <a:t>Aggregate the predictions of each classifier and predict the class that gets the most votes</a:t>
            </a:r>
          </a:p>
          <a:p>
            <a:r>
              <a:rPr lang="en-US" sz="1400" dirty="0"/>
              <a:t>Soft-Voting Classifier</a:t>
            </a:r>
            <a:endParaRPr lang="en-US" sz="1400" b="0" dirty="0"/>
          </a:p>
          <a:p>
            <a:pPr marL="342900" indent="-342900">
              <a:buFont typeface="Arial" charset="0"/>
              <a:buChar char="•"/>
            </a:pPr>
            <a:r>
              <a:rPr lang="en-US" sz="1400" b="0" dirty="0"/>
              <a:t>Train several classifiers that can provide a class probability</a:t>
            </a:r>
          </a:p>
          <a:p>
            <a:pPr marL="342900" indent="-342900">
              <a:buFont typeface="Arial" charset="0"/>
              <a:buChar char="•"/>
            </a:pPr>
            <a:r>
              <a:rPr lang="en-US" sz="1400" b="0" dirty="0"/>
              <a:t>Predict the class with the highest class probability averaged over all the individual classifiers</a:t>
            </a:r>
            <a:endParaRPr lang="en-US" sz="1400" dirty="0"/>
          </a:p>
          <a:p>
            <a:endParaRPr lang="en-US" sz="1400" dirty="0"/>
          </a:p>
        </p:txBody>
      </p:sp>
    </p:spTree>
    <p:extLst>
      <p:ext uri="{BB962C8B-B14F-4D97-AF65-F5344CB8AC3E}">
        <p14:creationId xmlns:p14="http://schemas.microsoft.com/office/powerpoint/2010/main" val="554441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Bagging and Pasting / Random Features and Subspaces</a:t>
            </a:r>
          </a:p>
        </p:txBody>
      </p:sp>
      <p:sp>
        <p:nvSpPr>
          <p:cNvPr id="3" name="Text Placeholder 2"/>
          <p:cNvSpPr>
            <a:spLocks noGrp="1"/>
          </p:cNvSpPr>
          <p:nvPr>
            <p:ph type="body" sz="quarter" idx="10"/>
          </p:nvPr>
        </p:nvSpPr>
        <p:spPr>
          <a:xfrm>
            <a:off x="324000" y="1591686"/>
            <a:ext cx="11545200" cy="4392043"/>
          </a:xfrm>
        </p:spPr>
        <p:txBody>
          <a:bodyPr/>
          <a:lstStyle/>
          <a:p>
            <a:r>
              <a:rPr lang="en-US" sz="1400" b="0" dirty="0"/>
              <a:t>Instead of using different algorithms, train the same algorithm on </a:t>
            </a:r>
            <a:r>
              <a:rPr lang="en-US" sz="1400" dirty="0"/>
              <a:t>different random subsets </a:t>
            </a:r>
            <a:r>
              <a:rPr lang="en-US" sz="1400" b="0" dirty="0"/>
              <a:t>of the training set.</a:t>
            </a:r>
          </a:p>
          <a:p>
            <a:r>
              <a:rPr lang="en-US" sz="1400" dirty="0"/>
              <a:t>Bagging (Bootstrap Aggregation)</a:t>
            </a:r>
            <a:r>
              <a:rPr lang="en-US" sz="1400" b="0" dirty="0"/>
              <a:t>: Sampling is performed </a:t>
            </a:r>
            <a:r>
              <a:rPr lang="en-US" sz="1400" b="0" i="1" dirty="0"/>
              <a:t>with</a:t>
            </a:r>
            <a:r>
              <a:rPr lang="en-US" sz="1400" b="0" dirty="0"/>
              <a:t> replacement</a:t>
            </a:r>
          </a:p>
          <a:p>
            <a:r>
              <a:rPr lang="en-US" sz="1400" dirty="0"/>
              <a:t>Pasting</a:t>
            </a:r>
            <a:r>
              <a:rPr lang="en-US" sz="1400" b="0" dirty="0"/>
              <a:t> (less common): Sampling is performed </a:t>
            </a:r>
            <a:r>
              <a:rPr lang="en-US" sz="1400" b="0" i="1" dirty="0"/>
              <a:t>without</a:t>
            </a:r>
            <a:r>
              <a:rPr lang="en-US" sz="1400" b="0" dirty="0"/>
              <a:t> replacement</a:t>
            </a:r>
          </a:p>
          <a:p>
            <a:r>
              <a:rPr lang="en-US" sz="1400" b="0" dirty="0"/>
              <a:t>Bagging allows training instances to be sampled several times for the same predictor.</a:t>
            </a:r>
          </a:p>
          <a:p>
            <a:r>
              <a:rPr lang="en-US" sz="1400" b="0" dirty="0"/>
              <a:t>An ensemble method based on bagging has a similar bias as a classifier trained on the entire dataset, but its variance is lower.</a:t>
            </a:r>
          </a:p>
          <a:p>
            <a:r>
              <a:rPr lang="en-US" sz="1400" dirty="0"/>
              <a:t>Out-of-Bag Evaluation:</a:t>
            </a:r>
            <a:r>
              <a:rPr lang="en-US" sz="1400" b="0" dirty="0"/>
              <a:t> Since not all training instances are sampled for each predictor, the remain ones (so-called out-of-bag instance) can be used for validation. This eliminates the need for keeping a separate validation set or using cross-validation.</a:t>
            </a:r>
          </a:p>
          <a:p>
            <a:r>
              <a:rPr lang="en-US" sz="1400" dirty="0"/>
              <a:t>Random Features: </a:t>
            </a:r>
            <a:r>
              <a:rPr lang="en-US" sz="1400" b="0" dirty="0"/>
              <a:t>Sample the features of the datasets in addition to the training instances. </a:t>
            </a:r>
          </a:p>
          <a:p>
            <a:r>
              <a:rPr lang="en-US" sz="1400" dirty="0"/>
              <a:t>Random Subspaces: </a:t>
            </a:r>
            <a:r>
              <a:rPr lang="en-US" sz="1400" b="0" dirty="0"/>
              <a:t>Sample the features, but use all training instances.</a:t>
            </a:r>
          </a:p>
          <a:p>
            <a:endParaRPr lang="en-US" sz="1400" dirty="0"/>
          </a:p>
          <a:p>
            <a:endParaRPr lang="en-US" sz="1400" dirty="0"/>
          </a:p>
        </p:txBody>
      </p:sp>
    </p:spTree>
    <p:extLst>
      <p:ext uri="{BB962C8B-B14F-4D97-AF65-F5344CB8AC3E}">
        <p14:creationId xmlns:p14="http://schemas.microsoft.com/office/powerpoint/2010/main" val="19889224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Forest</a:t>
            </a:r>
          </a:p>
        </p:txBody>
      </p:sp>
      <p:sp>
        <p:nvSpPr>
          <p:cNvPr id="3" name="Text Placeholder 2"/>
          <p:cNvSpPr>
            <a:spLocks noGrp="1"/>
          </p:cNvSpPr>
          <p:nvPr>
            <p:ph type="body" sz="quarter" idx="10"/>
          </p:nvPr>
        </p:nvSpPr>
        <p:spPr/>
        <p:txBody>
          <a:bodyPr/>
          <a:lstStyle/>
          <a:p>
            <a:r>
              <a:rPr lang="en-US" sz="1800" b="0" dirty="0"/>
              <a:t>A </a:t>
            </a:r>
            <a:r>
              <a:rPr lang="en-US" sz="1800" b="0" i="1" dirty="0"/>
              <a:t>random forest </a:t>
            </a:r>
            <a:r>
              <a:rPr lang="en-US" sz="1800" b="0" dirty="0"/>
              <a:t>is an </a:t>
            </a:r>
            <a:r>
              <a:rPr lang="en-US" sz="1800" dirty="0"/>
              <a:t>ensemble of decision trees</a:t>
            </a:r>
            <a:r>
              <a:rPr lang="en-US" sz="1800" b="0" dirty="0"/>
              <a:t> and utilizes</a:t>
            </a:r>
            <a:endParaRPr lang="en-US" sz="1800" dirty="0"/>
          </a:p>
          <a:p>
            <a:pPr marL="285750" indent="-285750">
              <a:buFont typeface="Arial" charset="0"/>
              <a:buChar char="•"/>
            </a:pPr>
            <a:r>
              <a:rPr lang="en-US" sz="1800" dirty="0"/>
              <a:t>Bagging</a:t>
            </a:r>
            <a:r>
              <a:rPr lang="en-US" sz="1800" b="0" dirty="0"/>
              <a:t> (bootstrap aggregation)</a:t>
            </a:r>
          </a:p>
          <a:p>
            <a:pPr marL="285750" indent="-285750">
              <a:buFont typeface="Arial" charset="0"/>
              <a:buChar char="•"/>
            </a:pPr>
            <a:r>
              <a:rPr lang="en-US" sz="1800" b="0" dirty="0"/>
              <a:t>A </a:t>
            </a:r>
            <a:r>
              <a:rPr lang="en-US" sz="1800" dirty="0"/>
              <a:t>random subset of features </a:t>
            </a:r>
            <a:r>
              <a:rPr lang="en-US" sz="1800" b="0" dirty="0"/>
              <a:t>(typically √</a:t>
            </a:r>
            <a:r>
              <a:rPr lang="en-US" sz="1800" b="0" i="1" dirty="0"/>
              <a:t>p</a:t>
            </a:r>
            <a:r>
              <a:rPr lang="en-US" sz="1800" b="0" dirty="0"/>
              <a:t> for classification; n/3 (but not fewer than 5) for regression)</a:t>
            </a:r>
          </a:p>
          <a:p>
            <a:pPr marL="285750" indent="-285750">
              <a:buFont typeface="Arial" charset="0"/>
              <a:buChar char="•"/>
            </a:pPr>
            <a:endParaRPr lang="en-US" sz="1800" b="0" dirty="0"/>
          </a:p>
          <a:p>
            <a:r>
              <a:rPr lang="en-US" sz="1800" b="0" dirty="0"/>
              <a:t>Train all trees independently of each other.</a:t>
            </a:r>
          </a:p>
          <a:p>
            <a:r>
              <a:rPr lang="en-US" sz="1800" b="0" dirty="0"/>
              <a:t>The final prediction is obtained by </a:t>
            </a:r>
            <a:r>
              <a:rPr lang="en-US" sz="1800" dirty="0"/>
              <a:t>majority voting</a:t>
            </a:r>
            <a:r>
              <a:rPr lang="en-US" sz="1800" b="0" dirty="0"/>
              <a:t> (in case of </a:t>
            </a:r>
            <a:r>
              <a:rPr lang="en-US" sz="1800" dirty="0"/>
              <a:t>classification</a:t>
            </a:r>
            <a:r>
              <a:rPr lang="en-US" sz="1800" b="0" dirty="0"/>
              <a:t>)</a:t>
            </a:r>
          </a:p>
          <a:p>
            <a:r>
              <a:rPr lang="en-US" sz="1800" b="0" dirty="0"/>
              <a:t>or by </a:t>
            </a:r>
            <a:r>
              <a:rPr lang="en-US" sz="1800" dirty="0"/>
              <a:t>averaging the predictions </a:t>
            </a:r>
            <a:r>
              <a:rPr lang="en-US" sz="1800" b="0" dirty="0"/>
              <a:t>(in case of </a:t>
            </a:r>
            <a:r>
              <a:rPr lang="en-US" sz="1800" dirty="0"/>
              <a:t>regression</a:t>
            </a:r>
            <a:r>
              <a:rPr lang="en-US" sz="1800" b="0" dirty="0"/>
              <a:t>).</a:t>
            </a:r>
          </a:p>
          <a:p>
            <a:endParaRPr lang="en-US" sz="1800" b="0" dirty="0"/>
          </a:p>
          <a:p>
            <a:endParaRPr lang="en-US" sz="1800" dirty="0"/>
          </a:p>
        </p:txBody>
      </p:sp>
    </p:spTree>
    <p:extLst>
      <p:ext uri="{BB962C8B-B14F-4D97-AF65-F5344CB8AC3E}">
        <p14:creationId xmlns:p14="http://schemas.microsoft.com/office/powerpoint/2010/main" val="899410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Forest / Extra-Trees</a:t>
            </a:r>
          </a:p>
        </p:txBody>
      </p:sp>
      <p:sp>
        <p:nvSpPr>
          <p:cNvPr id="3" name="Text Placeholder 2"/>
          <p:cNvSpPr>
            <a:spLocks noGrp="1"/>
          </p:cNvSpPr>
          <p:nvPr>
            <p:ph type="body" sz="quarter" idx="10"/>
          </p:nvPr>
        </p:nvSpPr>
        <p:spPr/>
        <p:txBody>
          <a:bodyPr/>
          <a:lstStyle/>
          <a:p>
            <a:r>
              <a:rPr lang="en-US" sz="1800" b="0" dirty="0"/>
              <a:t>All regularization parameters that are available for decision trees apply (though they tend to be applied more aggressively).</a:t>
            </a:r>
          </a:p>
          <a:p>
            <a:r>
              <a:rPr lang="en-US" sz="1800" b="0" dirty="0"/>
              <a:t>Since individual trees are based on different random subsets, the nodes are split differently (both on different features and thresholds). Thus, the individual classifiers are more diverse, and the ensemble has a lower variance.</a:t>
            </a:r>
          </a:p>
          <a:p>
            <a:r>
              <a:rPr lang="en-US" sz="1800" b="0" dirty="0"/>
              <a:t>Random forest does not perform well if the features are dependent of each other or if you have more features than samples. If this is the case (or if you are not sure), reduce the number of features by applying PCA.</a:t>
            </a:r>
          </a:p>
          <a:p>
            <a:endParaRPr lang="en-US" sz="1800" dirty="0"/>
          </a:p>
          <a:p>
            <a:r>
              <a:rPr lang="en-US" sz="1800" dirty="0"/>
              <a:t>Extra-Trees</a:t>
            </a:r>
            <a:r>
              <a:rPr lang="en-US" sz="1800" b="0" dirty="0"/>
              <a:t>: Instead of selecting the best threshold, use random thresholds in order to make the individual trees even more diverse. The is called extremely randomized trees (or “extra-trees”).</a:t>
            </a:r>
          </a:p>
          <a:p>
            <a:endParaRPr lang="en-US" sz="1800" b="0" dirty="0"/>
          </a:p>
          <a:p>
            <a:endParaRPr lang="en-US" sz="1800" b="0" dirty="0"/>
          </a:p>
        </p:txBody>
      </p:sp>
    </p:spTree>
    <p:extLst>
      <p:ext uri="{BB962C8B-B14F-4D97-AF65-F5344CB8AC3E}">
        <p14:creationId xmlns:p14="http://schemas.microsoft.com/office/powerpoint/2010/main" val="19585596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Boosting</a:t>
            </a:r>
          </a:p>
        </p:txBody>
      </p:sp>
      <p:sp>
        <p:nvSpPr>
          <p:cNvPr id="3" name="Text Placeholder 2"/>
          <p:cNvSpPr>
            <a:spLocks noGrp="1"/>
          </p:cNvSpPr>
          <p:nvPr>
            <p:ph type="body" sz="quarter" idx="10"/>
          </p:nvPr>
        </p:nvSpPr>
        <p:spPr/>
        <p:txBody>
          <a:bodyPr/>
          <a:lstStyle/>
          <a:p>
            <a:r>
              <a:rPr lang="en-US" sz="1600" b="0" dirty="0"/>
              <a:t>Like bagging, boosting is an ensemble method that combines several (weak) learners.</a:t>
            </a:r>
          </a:p>
          <a:p>
            <a:r>
              <a:rPr lang="en-US" sz="1600" b="0" dirty="0"/>
              <a:t>Instead of using majority voting, the (weak) learners are combined </a:t>
            </a:r>
            <a:r>
              <a:rPr lang="en-US" sz="1600" dirty="0"/>
              <a:t>in sequence</a:t>
            </a:r>
            <a:r>
              <a:rPr lang="en-US" sz="1600" b="0" dirty="0"/>
              <a:t>, where (typically) each subsequent classifier is trying to correct the mistakes of its predecessor.</a:t>
            </a:r>
          </a:p>
          <a:p>
            <a:r>
              <a:rPr lang="en-US" sz="1600" b="0" dirty="0" err="1"/>
              <a:t>AdaBoost</a:t>
            </a:r>
            <a:r>
              <a:rPr lang="en-US" sz="1600" b="0" dirty="0"/>
              <a:t>: The weights of the previously misclassified training instances are increased, so the subsequent classifier can focus more on the hard cases.</a:t>
            </a:r>
          </a:p>
          <a:p>
            <a:endParaRPr lang="en-US" sz="1600" b="0" dirty="0"/>
          </a:p>
          <a:p>
            <a:endParaRPr lang="en-US" sz="1600" b="0" dirty="0"/>
          </a:p>
          <a:p>
            <a:endParaRPr lang="en-US" sz="1600" b="0" dirty="0"/>
          </a:p>
          <a:p>
            <a:endParaRPr lang="en-US" sz="1600" b="0" dirty="0"/>
          </a:p>
          <a:p>
            <a:r>
              <a:rPr lang="en-US" sz="1600" b="0" dirty="0"/>
              <a:t>(For a very gentle introduction, see </a:t>
            </a:r>
            <a:r>
              <a:rPr lang="en-US" sz="1600" b="0" dirty="0">
                <a:hlinkClick r:id="rId2"/>
              </a:rPr>
              <a:t>https://www.youtube.com/watch?v=gmok1h8wG-Q</a:t>
            </a:r>
            <a:r>
              <a:rPr lang="en-US" sz="1600" b="0" dirty="0"/>
              <a:t> )</a:t>
            </a:r>
          </a:p>
        </p:txBody>
      </p:sp>
      <p:pic>
        <p:nvPicPr>
          <p:cNvPr id="4" name="Picture 3"/>
          <p:cNvPicPr>
            <a:picLocks noChangeAspect="1"/>
          </p:cNvPicPr>
          <p:nvPr/>
        </p:nvPicPr>
        <p:blipFill>
          <a:blip r:embed="rId3"/>
          <a:stretch>
            <a:fillRect/>
          </a:stretch>
        </p:blipFill>
        <p:spPr>
          <a:xfrm>
            <a:off x="324000" y="3619321"/>
            <a:ext cx="6104509" cy="2165036"/>
          </a:xfrm>
          <a:prstGeom prst="rect">
            <a:avLst/>
          </a:prstGeom>
        </p:spPr>
      </p:pic>
    </p:spTree>
    <p:extLst>
      <p:ext uri="{BB962C8B-B14F-4D97-AF65-F5344CB8AC3E}">
        <p14:creationId xmlns:p14="http://schemas.microsoft.com/office/powerpoint/2010/main" val="8826795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Boosted Decision Trees</a:t>
            </a:r>
          </a:p>
        </p:txBody>
      </p:sp>
      <p:sp>
        <p:nvSpPr>
          <p:cNvPr id="3" name="Text Placeholder 2"/>
          <p:cNvSpPr>
            <a:spLocks noGrp="1"/>
          </p:cNvSpPr>
          <p:nvPr>
            <p:ph type="body" sz="quarter" idx="10"/>
          </p:nvPr>
        </p:nvSpPr>
        <p:spPr>
          <a:xfrm>
            <a:off x="324000" y="1371600"/>
            <a:ext cx="11545200" cy="4711521"/>
          </a:xfrm>
        </p:spPr>
        <p:txBody>
          <a:bodyPr/>
          <a:lstStyle/>
          <a:p>
            <a:r>
              <a:rPr lang="en-US" sz="1600" b="0" dirty="0"/>
              <a:t>Instead of increasing the weights of previously misclassified samples after each iteration, the subsequent classifier/</a:t>
            </a:r>
            <a:r>
              <a:rPr lang="en-US" sz="1600" b="0" dirty="0" err="1"/>
              <a:t>regressor</a:t>
            </a:r>
            <a:r>
              <a:rPr lang="en-US" sz="1600" b="0" dirty="0"/>
              <a:t> tries to predict the </a:t>
            </a:r>
            <a:r>
              <a:rPr lang="en-US" sz="1600" dirty="0"/>
              <a:t>residual errors </a:t>
            </a:r>
            <a:r>
              <a:rPr lang="en-US" sz="1600" b="0" dirty="0"/>
              <a:t>of its predecessor.</a:t>
            </a:r>
          </a:p>
          <a:p>
            <a:r>
              <a:rPr lang="en-US" sz="1600" b="0" dirty="0"/>
              <a:t>Example:</a:t>
            </a:r>
          </a:p>
          <a:p>
            <a:pPr>
              <a:spcBef>
                <a:spcPts val="600"/>
              </a:spcBef>
            </a:pPr>
            <a:r>
              <a:rPr lang="en-US" sz="1200" b="0" dirty="0">
                <a:latin typeface="Lucida Console" charset="0"/>
                <a:ea typeface="Lucida Console" charset="0"/>
                <a:cs typeface="Lucida Console" charset="0"/>
              </a:rPr>
              <a:t>from </a:t>
            </a:r>
            <a:r>
              <a:rPr lang="en-US" sz="1200" b="0" dirty="0" err="1">
                <a:latin typeface="Lucida Console" charset="0"/>
                <a:ea typeface="Lucida Console" charset="0"/>
                <a:cs typeface="Lucida Console" charset="0"/>
              </a:rPr>
              <a:t>sklearn.tree</a:t>
            </a:r>
            <a:r>
              <a:rPr lang="en-US" sz="1200" b="0" dirty="0">
                <a:latin typeface="Lucida Console" charset="0"/>
                <a:ea typeface="Lucida Console" charset="0"/>
                <a:cs typeface="Lucida Console" charset="0"/>
              </a:rPr>
              <a:t> import </a:t>
            </a:r>
            <a:r>
              <a:rPr lang="en-US" sz="1200" b="0" dirty="0" err="1">
                <a:latin typeface="Lucida Console" charset="0"/>
                <a:ea typeface="Lucida Console" charset="0"/>
                <a:cs typeface="Lucida Console" charset="0"/>
              </a:rPr>
              <a:t>DecisionTreeRegressor</a:t>
            </a:r>
            <a:endParaRPr lang="en-US" sz="1200" b="0" dirty="0">
              <a:latin typeface="Lucida Console" charset="0"/>
              <a:ea typeface="Lucida Console" charset="0"/>
              <a:cs typeface="Lucida Console" charset="0"/>
            </a:endParaRPr>
          </a:p>
          <a:p>
            <a:pPr>
              <a:spcBef>
                <a:spcPts val="600"/>
              </a:spcBef>
            </a:pPr>
            <a:r>
              <a:rPr lang="en-US" sz="1200" b="0" dirty="0">
                <a:latin typeface="Lucida Console" charset="0"/>
                <a:ea typeface="Lucida Console" charset="0"/>
                <a:cs typeface="Lucida Console" charset="0"/>
              </a:rPr>
              <a:t>tree1 = </a:t>
            </a:r>
            <a:r>
              <a:rPr lang="en-US" sz="1200" b="0" dirty="0" err="1">
                <a:latin typeface="Lucida Console" charset="0"/>
                <a:ea typeface="Lucida Console" charset="0"/>
                <a:cs typeface="Lucida Console" charset="0"/>
              </a:rPr>
              <a:t>DecisionTreeRegressor</a:t>
            </a:r>
            <a:r>
              <a:rPr lang="en-US" sz="1200" b="0" dirty="0">
                <a:latin typeface="Lucida Console" charset="0"/>
                <a:ea typeface="Lucida Console" charset="0"/>
                <a:cs typeface="Lucida Console" charset="0"/>
              </a:rPr>
              <a:t>(</a:t>
            </a:r>
            <a:r>
              <a:rPr lang="en-US" sz="1200" b="0" dirty="0" err="1">
                <a:latin typeface="Lucida Console" charset="0"/>
                <a:ea typeface="Lucida Console" charset="0"/>
                <a:cs typeface="Lucida Console" charset="0"/>
              </a:rPr>
              <a:t>max_depth</a:t>
            </a:r>
            <a:r>
              <a:rPr lang="en-US" sz="1200" b="0" dirty="0">
                <a:latin typeface="Lucida Console" charset="0"/>
                <a:ea typeface="Lucida Console" charset="0"/>
                <a:cs typeface="Lucida Console" charset="0"/>
              </a:rPr>
              <a:t>=2)</a:t>
            </a:r>
          </a:p>
          <a:p>
            <a:pPr>
              <a:spcBef>
                <a:spcPts val="600"/>
              </a:spcBef>
            </a:pPr>
            <a:r>
              <a:rPr lang="en-US" sz="1200" b="0" dirty="0">
                <a:latin typeface="Lucida Console" charset="0"/>
                <a:ea typeface="Lucida Console" charset="0"/>
                <a:cs typeface="Lucida Console" charset="0"/>
              </a:rPr>
              <a:t>tree1.fit(X, y) 	#Train first decision tree</a:t>
            </a:r>
          </a:p>
          <a:p>
            <a:pPr>
              <a:spcBef>
                <a:spcPts val="600"/>
              </a:spcBef>
            </a:pPr>
            <a:r>
              <a:rPr lang="en-US" sz="1200" b="0" dirty="0">
                <a:latin typeface="Lucida Console" charset="0"/>
                <a:ea typeface="Lucida Console" charset="0"/>
                <a:cs typeface="Lucida Console" charset="0"/>
              </a:rPr>
              <a:t>y2 = y </a:t>
            </a:r>
            <a:r>
              <a:rPr lang="mr-IN" sz="1200" b="0" dirty="0">
                <a:latin typeface="Lucida Console" charset="0"/>
                <a:ea typeface="Lucida Console" charset="0"/>
                <a:cs typeface="Lucida Console" charset="0"/>
              </a:rPr>
              <a:t>–</a:t>
            </a:r>
            <a:r>
              <a:rPr lang="en-US" sz="1200" b="0" dirty="0">
                <a:latin typeface="Lucida Console" charset="0"/>
                <a:ea typeface="Lucida Console" charset="0"/>
                <a:cs typeface="Lucida Console" charset="0"/>
              </a:rPr>
              <a:t> tree1.predict(X)</a:t>
            </a:r>
          </a:p>
          <a:p>
            <a:pPr>
              <a:spcBef>
                <a:spcPts val="600"/>
              </a:spcBef>
            </a:pPr>
            <a:r>
              <a:rPr lang="en-US" sz="1200" b="0" dirty="0">
                <a:latin typeface="Lucida Console" charset="0"/>
                <a:ea typeface="Lucida Console" charset="0"/>
                <a:cs typeface="Lucida Console" charset="0"/>
              </a:rPr>
              <a:t>tree2 = </a:t>
            </a:r>
            <a:r>
              <a:rPr lang="en-US" sz="1200" b="0" dirty="0" err="1">
                <a:latin typeface="Lucida Console" charset="0"/>
                <a:ea typeface="Lucida Console" charset="0"/>
                <a:cs typeface="Lucida Console" charset="0"/>
              </a:rPr>
              <a:t>DecisionTreeRegressor</a:t>
            </a:r>
            <a:r>
              <a:rPr lang="en-US" sz="1200" b="0" dirty="0">
                <a:latin typeface="Lucida Console" charset="0"/>
                <a:ea typeface="Lucida Console" charset="0"/>
                <a:cs typeface="Lucida Console" charset="0"/>
              </a:rPr>
              <a:t>(</a:t>
            </a:r>
            <a:r>
              <a:rPr lang="en-US" sz="1200" b="0" dirty="0" err="1">
                <a:latin typeface="Lucida Console" charset="0"/>
                <a:ea typeface="Lucida Console" charset="0"/>
                <a:cs typeface="Lucida Console" charset="0"/>
              </a:rPr>
              <a:t>max_depth</a:t>
            </a:r>
            <a:r>
              <a:rPr lang="en-US" sz="1200" b="0" dirty="0">
                <a:latin typeface="Lucida Console" charset="0"/>
                <a:ea typeface="Lucida Console" charset="0"/>
                <a:cs typeface="Lucida Console" charset="0"/>
              </a:rPr>
              <a:t>=2)</a:t>
            </a:r>
          </a:p>
          <a:p>
            <a:pPr>
              <a:spcBef>
                <a:spcPts val="600"/>
              </a:spcBef>
            </a:pPr>
            <a:r>
              <a:rPr lang="en-US" sz="1200" b="0" dirty="0">
                <a:latin typeface="Lucida Console" charset="0"/>
                <a:ea typeface="Lucida Console" charset="0"/>
                <a:cs typeface="Lucida Console" charset="0"/>
              </a:rPr>
              <a:t>tree2.fit(X, y2)	# Train the second decision tree on the residual error of the first predictor</a:t>
            </a:r>
          </a:p>
          <a:p>
            <a:pPr>
              <a:spcBef>
                <a:spcPts val="600"/>
              </a:spcBef>
            </a:pPr>
            <a:r>
              <a:rPr lang="en-US" sz="1200" b="0" dirty="0">
                <a:latin typeface="Lucida Console" charset="0"/>
                <a:ea typeface="Lucida Console" charset="0"/>
                <a:cs typeface="Lucida Console" charset="0"/>
              </a:rPr>
              <a:t>y3 = y2 </a:t>
            </a:r>
            <a:r>
              <a:rPr lang="mr-IN" sz="1200" b="0" dirty="0">
                <a:latin typeface="Lucida Console" charset="0"/>
                <a:ea typeface="Lucida Console" charset="0"/>
                <a:cs typeface="Lucida Console" charset="0"/>
              </a:rPr>
              <a:t>–</a:t>
            </a:r>
            <a:r>
              <a:rPr lang="en-US" sz="1200" b="0" dirty="0">
                <a:latin typeface="Lucida Console" charset="0"/>
                <a:ea typeface="Lucida Console" charset="0"/>
                <a:cs typeface="Lucida Console" charset="0"/>
              </a:rPr>
              <a:t> tree2.predict(X)</a:t>
            </a:r>
          </a:p>
          <a:p>
            <a:pPr>
              <a:spcBef>
                <a:spcPts val="600"/>
              </a:spcBef>
            </a:pPr>
            <a:r>
              <a:rPr lang="en-US" sz="1200" b="0" dirty="0">
                <a:latin typeface="Lucida Console" charset="0"/>
                <a:ea typeface="Lucida Console" charset="0"/>
                <a:cs typeface="Lucida Console" charset="0"/>
              </a:rPr>
              <a:t>tree3 = </a:t>
            </a:r>
            <a:r>
              <a:rPr lang="en-US" sz="1200" b="0" dirty="0" err="1">
                <a:latin typeface="Lucida Console" charset="0"/>
                <a:ea typeface="Lucida Console" charset="0"/>
                <a:cs typeface="Lucida Console" charset="0"/>
              </a:rPr>
              <a:t>DecisionTreeRegressor</a:t>
            </a:r>
            <a:r>
              <a:rPr lang="en-US" sz="1200" b="0" dirty="0">
                <a:latin typeface="Lucida Console" charset="0"/>
                <a:ea typeface="Lucida Console" charset="0"/>
                <a:cs typeface="Lucida Console" charset="0"/>
              </a:rPr>
              <a:t>(</a:t>
            </a:r>
            <a:r>
              <a:rPr lang="en-US" sz="1200" b="0" dirty="0" err="1">
                <a:latin typeface="Lucida Console" charset="0"/>
                <a:ea typeface="Lucida Console" charset="0"/>
                <a:cs typeface="Lucida Console" charset="0"/>
              </a:rPr>
              <a:t>max_depth</a:t>
            </a:r>
            <a:r>
              <a:rPr lang="en-US" sz="1200" b="0" dirty="0">
                <a:latin typeface="Lucida Console" charset="0"/>
                <a:ea typeface="Lucida Console" charset="0"/>
                <a:cs typeface="Lucida Console" charset="0"/>
              </a:rPr>
              <a:t>=2)</a:t>
            </a:r>
          </a:p>
          <a:p>
            <a:pPr>
              <a:spcBef>
                <a:spcPts val="600"/>
              </a:spcBef>
            </a:pPr>
            <a:r>
              <a:rPr lang="en-US" sz="1200" b="0" dirty="0">
                <a:latin typeface="Lucida Console" charset="0"/>
                <a:ea typeface="Lucida Console" charset="0"/>
                <a:cs typeface="Lucida Console" charset="0"/>
              </a:rPr>
              <a:t>tree3.fit(X, y3) 	# Train the third decision tree on the residual error of the second predictor</a:t>
            </a:r>
          </a:p>
          <a:p>
            <a:pPr>
              <a:spcBef>
                <a:spcPts val="600"/>
              </a:spcBef>
            </a:pPr>
            <a:r>
              <a:rPr lang="en-US" sz="1200" b="0" dirty="0" err="1">
                <a:latin typeface="Lucida Console" charset="0"/>
                <a:ea typeface="Lucida Console" charset="0"/>
                <a:cs typeface="Lucida Console" charset="0"/>
              </a:rPr>
              <a:t>y_hat</a:t>
            </a:r>
            <a:r>
              <a:rPr lang="en-US" sz="1200" b="0" dirty="0">
                <a:latin typeface="Lucida Console" charset="0"/>
                <a:ea typeface="Lucida Console" charset="0"/>
                <a:cs typeface="Lucida Console" charset="0"/>
              </a:rPr>
              <a:t> = sum(</a:t>
            </a:r>
            <a:r>
              <a:rPr lang="en-US" sz="1200" b="0" dirty="0" err="1">
                <a:latin typeface="Lucida Console" charset="0"/>
                <a:ea typeface="Lucida Console" charset="0"/>
                <a:cs typeface="Lucida Console" charset="0"/>
              </a:rPr>
              <a:t>tree.predict</a:t>
            </a:r>
            <a:r>
              <a:rPr lang="en-US" sz="1200" b="0" dirty="0">
                <a:latin typeface="Lucida Console" charset="0"/>
                <a:ea typeface="Lucida Console" charset="0"/>
                <a:cs typeface="Lucida Console" charset="0"/>
              </a:rPr>
              <a:t>(</a:t>
            </a:r>
            <a:r>
              <a:rPr lang="en-US" sz="1200" b="0" dirty="0" err="1">
                <a:latin typeface="Lucida Console" charset="0"/>
                <a:ea typeface="Lucida Console" charset="0"/>
                <a:cs typeface="Lucida Console" charset="0"/>
              </a:rPr>
              <a:t>X_Test</a:t>
            </a:r>
            <a:r>
              <a:rPr lang="en-US" sz="1200" b="0" dirty="0">
                <a:latin typeface="Lucida Console" charset="0"/>
                <a:ea typeface="Lucida Console" charset="0"/>
                <a:cs typeface="Lucida Console" charset="0"/>
              </a:rPr>
              <a:t>) for tree in (tree1, tree2, tree3)</a:t>
            </a:r>
          </a:p>
          <a:p>
            <a:pPr>
              <a:spcBef>
                <a:spcPts val="600"/>
              </a:spcBef>
            </a:pPr>
            <a:endParaRPr lang="en-US" sz="1600" b="0" dirty="0">
              <a:ea typeface="Lucida Console" charset="0"/>
              <a:cs typeface="Lucida Console" charset="0"/>
            </a:endParaRPr>
          </a:p>
          <a:p>
            <a:pPr>
              <a:spcBef>
                <a:spcPts val="600"/>
              </a:spcBef>
            </a:pPr>
            <a:r>
              <a:rPr lang="en-US" sz="1600" b="0" dirty="0">
                <a:ea typeface="Lucida Console" charset="0"/>
                <a:cs typeface="Lucida Console" charset="0"/>
              </a:rPr>
              <a:t>Or simpler:</a:t>
            </a:r>
          </a:p>
          <a:p>
            <a:pPr>
              <a:spcBef>
                <a:spcPts val="600"/>
              </a:spcBef>
            </a:pPr>
            <a:r>
              <a:rPr lang="en-US" sz="1200" b="0" dirty="0">
                <a:latin typeface="Lucida Console" charset="0"/>
                <a:ea typeface="Lucida Console" charset="0"/>
                <a:cs typeface="Lucida Console" charset="0"/>
              </a:rPr>
              <a:t>from </a:t>
            </a:r>
            <a:r>
              <a:rPr lang="en-US" sz="1200" b="0" dirty="0" err="1">
                <a:latin typeface="Lucida Console" charset="0"/>
                <a:ea typeface="Lucida Console" charset="0"/>
                <a:cs typeface="Lucida Console" charset="0"/>
              </a:rPr>
              <a:t>sklearn.ensemble</a:t>
            </a:r>
            <a:r>
              <a:rPr lang="en-US" sz="1200" b="0" dirty="0">
                <a:latin typeface="Lucida Console" charset="0"/>
                <a:ea typeface="Lucida Console" charset="0"/>
                <a:cs typeface="Lucida Console" charset="0"/>
              </a:rPr>
              <a:t> import </a:t>
            </a:r>
            <a:r>
              <a:rPr lang="en-US" sz="1200" b="0" dirty="0" err="1">
                <a:latin typeface="Lucida Console" charset="0"/>
                <a:ea typeface="Lucida Console" charset="0"/>
                <a:cs typeface="Lucida Console" charset="0"/>
              </a:rPr>
              <a:t>GradientBoostingRegressor</a:t>
            </a:r>
            <a:endParaRPr lang="en-US" sz="1200" b="0" dirty="0">
              <a:latin typeface="Lucida Console" charset="0"/>
              <a:ea typeface="Lucida Console" charset="0"/>
              <a:cs typeface="Lucida Console" charset="0"/>
            </a:endParaRPr>
          </a:p>
          <a:p>
            <a:pPr>
              <a:spcBef>
                <a:spcPts val="600"/>
              </a:spcBef>
            </a:pPr>
            <a:r>
              <a:rPr lang="en-US" sz="1200" b="0" dirty="0" err="1">
                <a:latin typeface="Lucida Console" charset="0"/>
                <a:ea typeface="Lucida Console" charset="0"/>
                <a:cs typeface="Lucida Console" charset="0"/>
              </a:rPr>
              <a:t>gboost</a:t>
            </a:r>
            <a:r>
              <a:rPr lang="en-US" sz="1200" b="0" dirty="0">
                <a:latin typeface="Lucida Console" charset="0"/>
                <a:ea typeface="Lucida Console" charset="0"/>
                <a:cs typeface="Lucida Console" charset="0"/>
              </a:rPr>
              <a:t> = </a:t>
            </a:r>
            <a:r>
              <a:rPr lang="en-US" sz="1200" b="0" dirty="0" err="1">
                <a:latin typeface="Lucida Console" charset="0"/>
                <a:ea typeface="Lucida Console" charset="0"/>
                <a:cs typeface="Lucida Console" charset="0"/>
              </a:rPr>
              <a:t>GradientBoostingRegressor</a:t>
            </a:r>
            <a:r>
              <a:rPr lang="en-US" sz="1200" b="0" dirty="0">
                <a:latin typeface="Lucida Console" charset="0"/>
                <a:ea typeface="Lucida Console" charset="0"/>
                <a:cs typeface="Lucida Console" charset="0"/>
              </a:rPr>
              <a:t>(</a:t>
            </a:r>
            <a:r>
              <a:rPr lang="en-US" sz="1200" b="0" dirty="0" err="1">
                <a:latin typeface="Lucida Console" charset="0"/>
                <a:ea typeface="Lucida Console" charset="0"/>
                <a:cs typeface="Lucida Console" charset="0"/>
              </a:rPr>
              <a:t>max_depth</a:t>
            </a:r>
            <a:r>
              <a:rPr lang="en-US" sz="1200" b="0" dirty="0">
                <a:latin typeface="Lucida Console" charset="0"/>
                <a:ea typeface="Lucida Console" charset="0"/>
                <a:cs typeface="Lucida Console" charset="0"/>
              </a:rPr>
              <a:t>=2, </a:t>
            </a:r>
            <a:r>
              <a:rPr lang="en-US" sz="1200" b="0" dirty="0" err="1">
                <a:latin typeface="Lucida Console" charset="0"/>
                <a:ea typeface="Lucida Console" charset="0"/>
                <a:cs typeface="Lucida Console" charset="0"/>
              </a:rPr>
              <a:t>n_estimators</a:t>
            </a:r>
            <a:r>
              <a:rPr lang="en-US" sz="1200" b="0" dirty="0">
                <a:latin typeface="Lucida Console" charset="0"/>
                <a:ea typeface="Lucida Console" charset="0"/>
                <a:cs typeface="Lucida Console" charset="0"/>
              </a:rPr>
              <a:t>=3, </a:t>
            </a:r>
            <a:r>
              <a:rPr lang="en-US" sz="1200" b="0" dirty="0" err="1">
                <a:latin typeface="Lucida Console" charset="0"/>
                <a:ea typeface="Lucida Console" charset="0"/>
                <a:cs typeface="Lucida Console" charset="0"/>
              </a:rPr>
              <a:t>learning_rate</a:t>
            </a:r>
            <a:r>
              <a:rPr lang="en-US" sz="1200" b="0" dirty="0">
                <a:latin typeface="Lucida Console" charset="0"/>
                <a:ea typeface="Lucida Console" charset="0"/>
                <a:cs typeface="Lucida Console" charset="0"/>
              </a:rPr>
              <a:t>=1.0)</a:t>
            </a:r>
          </a:p>
          <a:p>
            <a:pPr>
              <a:spcBef>
                <a:spcPts val="600"/>
              </a:spcBef>
            </a:pPr>
            <a:r>
              <a:rPr lang="en-US" sz="1200" b="0" dirty="0" err="1">
                <a:latin typeface="Lucida Console" charset="0"/>
                <a:ea typeface="Lucida Console" charset="0"/>
                <a:cs typeface="Lucida Console" charset="0"/>
              </a:rPr>
              <a:t>gboost.fit</a:t>
            </a:r>
            <a:r>
              <a:rPr lang="en-US" sz="1200" b="0" dirty="0">
                <a:latin typeface="Lucida Console" charset="0"/>
                <a:ea typeface="Lucida Console" charset="0"/>
                <a:cs typeface="Lucida Console" charset="0"/>
              </a:rPr>
              <a:t>(X, y)</a:t>
            </a:r>
          </a:p>
          <a:p>
            <a:endParaRPr lang="en-US" sz="1600" b="0" dirty="0">
              <a:latin typeface="Lucida Console" charset="0"/>
              <a:ea typeface="Lucida Console" charset="0"/>
              <a:cs typeface="Lucida Console" charset="0"/>
            </a:endParaRPr>
          </a:p>
        </p:txBody>
      </p:sp>
    </p:spTree>
    <p:extLst>
      <p:ext uri="{BB962C8B-B14F-4D97-AF65-F5344CB8AC3E}">
        <p14:creationId xmlns:p14="http://schemas.microsoft.com/office/powerpoint/2010/main" val="377776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Day 2</a:t>
            </a:r>
          </a:p>
        </p:txBody>
      </p:sp>
      <p:sp>
        <p:nvSpPr>
          <p:cNvPr id="3" name="Text Placeholder 2"/>
          <p:cNvSpPr>
            <a:spLocks noGrp="1"/>
          </p:cNvSpPr>
          <p:nvPr>
            <p:ph type="body" sz="quarter" idx="10"/>
          </p:nvPr>
        </p:nvSpPr>
        <p:spPr>
          <a:xfrm>
            <a:off x="324000" y="1725368"/>
            <a:ext cx="11545200" cy="4392043"/>
          </a:xfrm>
        </p:spPr>
        <p:txBody>
          <a:bodyPr/>
          <a:lstStyle/>
          <a:p>
            <a:pPr marL="285750" indent="-285750">
              <a:buFont typeface="Arial" charset="0"/>
              <a:buChar char="•"/>
            </a:pPr>
            <a:r>
              <a:rPr lang="en-US" sz="1600" dirty="0"/>
              <a:t>Classification</a:t>
            </a:r>
          </a:p>
          <a:p>
            <a:pPr marL="645750" lvl="3" indent="-285750"/>
            <a:r>
              <a:rPr lang="en-US" sz="1600" dirty="0"/>
              <a:t>(Binomial) Logistic Regression</a:t>
            </a:r>
          </a:p>
          <a:p>
            <a:pPr marL="711450" lvl="4" indent="-171450"/>
            <a:r>
              <a:rPr lang="en-US" b="0" dirty="0"/>
              <a:t>Cost Function</a:t>
            </a:r>
          </a:p>
          <a:p>
            <a:pPr marL="711450" lvl="4" indent="-171450"/>
            <a:r>
              <a:rPr lang="en-US" b="0" dirty="0"/>
              <a:t>Gradient Descent</a:t>
            </a:r>
          </a:p>
          <a:p>
            <a:pPr marL="645750" lvl="3" indent="-285750"/>
            <a:r>
              <a:rPr lang="en-US" sz="1600" dirty="0"/>
              <a:t>Multinomial Logistic Regression</a:t>
            </a:r>
          </a:p>
          <a:p>
            <a:pPr marL="342900" indent="-342900">
              <a:buFont typeface="Arial" charset="0"/>
              <a:buChar char="•"/>
            </a:pPr>
            <a:r>
              <a:rPr lang="en-US" sz="1600" dirty="0"/>
              <a:t>Decision Trees</a:t>
            </a:r>
          </a:p>
          <a:p>
            <a:pPr marL="342900" indent="-342900">
              <a:buFont typeface="Arial" charset="0"/>
              <a:buChar char="•"/>
            </a:pPr>
            <a:r>
              <a:rPr lang="en-US" sz="1600" dirty="0"/>
              <a:t>Ensemble Methods (not specific to decision trees)</a:t>
            </a:r>
          </a:p>
          <a:p>
            <a:pPr marL="342900" indent="-342900">
              <a:buFont typeface="Arial" charset="0"/>
              <a:buChar char="•"/>
            </a:pPr>
            <a:r>
              <a:rPr lang="en-US" sz="1600" dirty="0"/>
              <a:t>Random Forest</a:t>
            </a:r>
          </a:p>
          <a:p>
            <a:pPr marL="342900" indent="-342900">
              <a:buFont typeface="Arial" charset="0"/>
              <a:buChar char="•"/>
            </a:pPr>
            <a:r>
              <a:rPr lang="en-US" sz="1600" dirty="0"/>
              <a:t>Boosting/Bagging</a:t>
            </a:r>
          </a:p>
          <a:p>
            <a:pPr marL="645750" lvl="3" indent="-285750"/>
            <a:r>
              <a:rPr lang="en-US" sz="1600" dirty="0"/>
              <a:t>Gradient-boosted Trees</a:t>
            </a:r>
          </a:p>
        </p:txBody>
      </p:sp>
    </p:spTree>
    <p:extLst>
      <p:ext uri="{BB962C8B-B14F-4D97-AF65-F5344CB8AC3E}">
        <p14:creationId xmlns:p14="http://schemas.microsoft.com/office/powerpoint/2010/main" val="2180816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Boosted Decision Trees</a:t>
            </a:r>
          </a:p>
        </p:txBody>
      </p:sp>
      <p:sp>
        <p:nvSpPr>
          <p:cNvPr id="3" name="Text Placeholder 2"/>
          <p:cNvSpPr>
            <a:spLocks noGrp="1"/>
          </p:cNvSpPr>
          <p:nvPr>
            <p:ph type="body" sz="quarter" idx="10"/>
          </p:nvPr>
        </p:nvSpPr>
        <p:spPr>
          <a:xfrm>
            <a:off x="324000" y="1371600"/>
            <a:ext cx="11545200" cy="4711521"/>
          </a:xfrm>
        </p:spPr>
        <p:txBody>
          <a:bodyPr/>
          <a:lstStyle/>
          <a:p>
            <a:r>
              <a:rPr lang="en-US" sz="1800" b="0" dirty="0">
                <a:ea typeface="Lucida Console" charset="0"/>
                <a:cs typeface="Lucida Console" charset="0"/>
              </a:rPr>
              <a:t>Unlike random forest (which requires very little tuning), GBDTs are prone to overfitting and require the careful tuning of various </a:t>
            </a:r>
            <a:r>
              <a:rPr lang="en-US" sz="1800" b="0" dirty="0" err="1">
                <a:ea typeface="Lucida Console" charset="0"/>
                <a:cs typeface="Lucida Console" charset="0"/>
              </a:rPr>
              <a:t>hyperparameters</a:t>
            </a:r>
            <a:r>
              <a:rPr lang="en-US" sz="1800" b="0" dirty="0">
                <a:ea typeface="Lucida Console" charset="0"/>
                <a:cs typeface="Lucida Console" charset="0"/>
              </a:rPr>
              <a:t>.</a:t>
            </a:r>
          </a:p>
          <a:p>
            <a:r>
              <a:rPr lang="en-US" sz="1800" b="0" dirty="0">
                <a:ea typeface="Lucida Console" charset="0"/>
                <a:cs typeface="Lucida Console" charset="0"/>
              </a:rPr>
              <a:t>Since every new tree corrects the residual errors of its predecessor, the model can very quickly end up overfitting the training set.</a:t>
            </a:r>
          </a:p>
          <a:p>
            <a:r>
              <a:rPr lang="en-US" sz="1800" b="0" dirty="0">
                <a:ea typeface="Lucida Console" charset="0"/>
                <a:cs typeface="Lucida Console" charset="0"/>
              </a:rPr>
              <a:t>The learning can be slowed down by applying a weighting factor to the subsequently added trees. The weighting factor is controlled by the </a:t>
            </a:r>
            <a:r>
              <a:rPr lang="en-US" sz="1800" dirty="0">
                <a:ea typeface="Lucida Console" charset="0"/>
                <a:cs typeface="Lucida Console" charset="0"/>
              </a:rPr>
              <a:t>learning rate </a:t>
            </a:r>
            <a:r>
              <a:rPr lang="en-US" sz="1800" b="0" dirty="0">
                <a:ea typeface="Lucida Console" charset="0"/>
                <a:cs typeface="Lucida Console" charset="0"/>
              </a:rPr>
              <a:t>(also called </a:t>
            </a:r>
            <a:r>
              <a:rPr lang="en-US" sz="1800" dirty="0">
                <a:ea typeface="Lucida Console" charset="0"/>
                <a:cs typeface="Lucida Console" charset="0"/>
              </a:rPr>
              <a:t>shrinkage factor</a:t>
            </a:r>
            <a:r>
              <a:rPr lang="en-US" sz="1800" b="0" dirty="0">
                <a:ea typeface="Lucida Console" charset="0"/>
                <a:cs typeface="Lucida Console" charset="0"/>
              </a:rPr>
              <a:t>).</a:t>
            </a:r>
          </a:p>
          <a:p>
            <a:r>
              <a:rPr lang="en-US" sz="1800" b="0" dirty="0">
                <a:ea typeface="Lucida Console" charset="0"/>
                <a:cs typeface="Lucida Console" charset="0"/>
              </a:rPr>
              <a:t>Values less than 1.0 lead to fewer corrections of each newly added tree. As a consequence, more trees need to be added. Good values may be in the range of 0.1 </a:t>
            </a:r>
            <a:r>
              <a:rPr lang="mr-IN" sz="1800" b="0" dirty="0">
                <a:ea typeface="Lucida Console" charset="0"/>
                <a:cs typeface="Lucida Console" charset="0"/>
              </a:rPr>
              <a:t>–</a:t>
            </a:r>
            <a:r>
              <a:rPr lang="en-US" sz="1800" b="0" dirty="0">
                <a:ea typeface="Lucida Console" charset="0"/>
                <a:cs typeface="Lucida Console" charset="0"/>
              </a:rPr>
              <a:t> 0.3, sometimes even below 0.1.</a:t>
            </a:r>
          </a:p>
        </p:txBody>
      </p:sp>
    </p:spTree>
    <p:extLst>
      <p:ext uri="{BB962C8B-B14F-4D97-AF65-F5344CB8AC3E}">
        <p14:creationId xmlns:p14="http://schemas.microsoft.com/office/powerpoint/2010/main" val="13332355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XGBoost</a:t>
            </a:r>
            <a:endParaRPr lang="en-US" dirty="0"/>
          </a:p>
        </p:txBody>
      </p:sp>
      <p:sp>
        <p:nvSpPr>
          <p:cNvPr id="3" name="Text Placeholder 2"/>
          <p:cNvSpPr>
            <a:spLocks noGrp="1"/>
          </p:cNvSpPr>
          <p:nvPr>
            <p:ph type="body" sz="quarter" idx="10"/>
          </p:nvPr>
        </p:nvSpPr>
        <p:spPr/>
        <p:txBody>
          <a:bodyPr/>
          <a:lstStyle/>
          <a:p>
            <a:r>
              <a:rPr lang="en-US" b="0" dirty="0"/>
              <a:t>Tip:</a:t>
            </a:r>
          </a:p>
          <a:p>
            <a:r>
              <a:rPr lang="en-US" b="0" dirty="0"/>
              <a:t>While </a:t>
            </a:r>
            <a:r>
              <a:rPr lang="en-US" b="0" dirty="0" err="1"/>
              <a:t>scikit</a:t>
            </a:r>
            <a:r>
              <a:rPr lang="en-US" b="0" dirty="0"/>
              <a:t>-learn supports gradient boosted decision trees, there is one implementation (with a Python and R API) that performs much better. It’s called </a:t>
            </a:r>
            <a:r>
              <a:rPr lang="en-US" b="0" dirty="0" err="1"/>
              <a:t>XGBoost</a:t>
            </a:r>
            <a:endParaRPr lang="en-US" b="0" dirty="0"/>
          </a:p>
          <a:p>
            <a:r>
              <a:rPr lang="en-US" b="0" dirty="0">
                <a:hlinkClick r:id="rId2"/>
              </a:rPr>
              <a:t>http://xgboost.readthedocs.io/en/latest/</a:t>
            </a:r>
            <a:endParaRPr lang="en-US" b="0" dirty="0"/>
          </a:p>
          <a:p>
            <a:endParaRPr lang="en-US" b="0" dirty="0"/>
          </a:p>
          <a:p>
            <a:r>
              <a:rPr lang="en-US" b="0" dirty="0"/>
              <a:t>So if you plan to win </a:t>
            </a:r>
            <a:r>
              <a:rPr lang="en-US" b="0" dirty="0" err="1"/>
              <a:t>Kaggle</a:t>
            </a:r>
            <a:r>
              <a:rPr lang="en-US" b="0" dirty="0"/>
              <a:t> competitions, make sure you have </a:t>
            </a:r>
            <a:r>
              <a:rPr lang="en-US" b="0" dirty="0" err="1"/>
              <a:t>XGBoost</a:t>
            </a:r>
            <a:r>
              <a:rPr lang="en-US" b="0" dirty="0"/>
              <a:t> in your toolbox. (Also, be prepared to spend a lot of time on parameter tuning.)</a:t>
            </a:r>
          </a:p>
          <a:p>
            <a:r>
              <a:rPr lang="en-US" b="0" dirty="0">
                <a:hlinkClick r:id="rId3"/>
              </a:rPr>
              <a:t>http://blog.kaggle.com/2017/01/23/a-kaggle-master-explains-gradient-boosting/</a:t>
            </a:r>
            <a:endParaRPr lang="en-US" b="0" dirty="0"/>
          </a:p>
          <a:p>
            <a:endParaRPr lang="en-US" b="0" dirty="0"/>
          </a:p>
          <a:p>
            <a:endParaRPr lang="en-US" b="0" dirty="0"/>
          </a:p>
          <a:p>
            <a:endParaRPr lang="en-US" b="0" dirty="0"/>
          </a:p>
        </p:txBody>
      </p:sp>
    </p:spTree>
    <p:extLst>
      <p:ext uri="{BB962C8B-B14F-4D97-AF65-F5344CB8AC3E}">
        <p14:creationId xmlns:p14="http://schemas.microsoft.com/office/powerpoint/2010/main" val="8456673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Unsupervised Learning - Clustering</a:t>
            </a:r>
          </a:p>
        </p:txBody>
      </p:sp>
      <p:sp>
        <p:nvSpPr>
          <p:cNvPr id="3" name="Text Placeholder 2"/>
          <p:cNvSpPr>
            <a:spLocks noGrp="1"/>
          </p:cNvSpPr>
          <p:nvPr>
            <p:ph type="body" sz="quarter" idx="10"/>
          </p:nvPr>
        </p:nvSpPr>
        <p:spPr/>
        <p:txBody>
          <a:bodyPr/>
          <a:lstStyle/>
          <a:p>
            <a:pPr marL="522900" marR="0" lvl="2" indent="-342900" defTabSz="914400" eaLnBrk="1" fontAlgn="auto" latinLnBrk="0" hangingPunct="1">
              <a:lnSpc>
                <a:spcPct val="100000"/>
              </a:lnSpc>
              <a:spcBef>
                <a:spcPts val="0"/>
              </a:spcBef>
              <a:spcAft>
                <a:spcPts val="0"/>
              </a:spcAft>
              <a:buClrTx/>
              <a:buSzTx/>
              <a:buFont typeface="Arial" charset="0"/>
              <a:buNone/>
              <a:tabLst/>
              <a:defRPr/>
            </a:pPr>
            <a:endParaRPr lang="en-US" dirty="0"/>
          </a:p>
        </p:txBody>
      </p:sp>
    </p:spTree>
    <p:extLst>
      <p:ext uri="{BB962C8B-B14F-4D97-AF65-F5344CB8AC3E}">
        <p14:creationId xmlns:p14="http://schemas.microsoft.com/office/powerpoint/2010/main" val="7684881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Unsupervised Learning - K-Means Clustering</a:t>
            </a:r>
          </a:p>
        </p:txBody>
      </p:sp>
      <p:sp>
        <p:nvSpPr>
          <p:cNvPr id="3" name="Text Placeholder 2"/>
          <p:cNvSpPr>
            <a:spLocks noGrp="1"/>
          </p:cNvSpPr>
          <p:nvPr>
            <p:ph type="body" sz="quarter" idx="10"/>
          </p:nvPr>
        </p:nvSpPr>
        <p:spPr/>
        <p:txBody>
          <a:bodyPr/>
          <a:lstStyle/>
          <a:p>
            <a:pPr marL="342900" indent="-342900">
              <a:buFont typeface="Arial" charset="0"/>
              <a:buChar char="•"/>
            </a:pPr>
            <a:r>
              <a:rPr lang="en-US" dirty="0"/>
              <a:t>Separate (unlabeled) samples into k groups by trying to minimize within-cluster sum-of-squares</a:t>
            </a:r>
          </a:p>
          <a:p>
            <a:pPr marL="342900" indent="-342900">
              <a:buFont typeface="Arial" charset="0"/>
              <a:buChar char="•"/>
            </a:pPr>
            <a:r>
              <a:rPr lang="en-US" dirty="0"/>
              <a:t>Number of clusters need to be specified</a:t>
            </a:r>
          </a:p>
          <a:p>
            <a:pPr marL="342900" indent="-342900">
              <a:buFont typeface="Arial" charset="0"/>
              <a:buChar char="•"/>
            </a:pPr>
            <a:r>
              <a:rPr lang="en-US" dirty="0"/>
              <a:t>Each group is defined my the mean of the samples in the cluster</a:t>
            </a:r>
          </a:p>
          <a:p>
            <a:pPr marL="522900" lvl="2" indent="-342900">
              <a:buFont typeface="Arial" charset="0"/>
              <a:buChar char="•"/>
            </a:pPr>
            <a:r>
              <a:rPr lang="en-US" dirty="0"/>
              <a:t>The </a:t>
            </a:r>
            <a:r>
              <a:rPr lang="en-US" b="1" dirty="0"/>
              <a:t>mean</a:t>
            </a:r>
            <a:r>
              <a:rPr lang="en-US" dirty="0"/>
              <a:t> of a cluster is called a </a:t>
            </a:r>
            <a:r>
              <a:rPr lang="en-US" b="1" dirty="0"/>
              <a:t>centroid</a:t>
            </a:r>
            <a:r>
              <a:rPr lang="en-US" dirty="0"/>
              <a:t>. </a:t>
            </a:r>
          </a:p>
          <a:p>
            <a:pPr marL="522900" lvl="2" indent="-342900">
              <a:buFont typeface="Arial" charset="0"/>
              <a:buChar char="•"/>
            </a:pPr>
            <a:r>
              <a:rPr lang="en-US" dirty="0"/>
              <a:t>Obviously, a centroid is (most probably) not a point of the original dataset. If this is required, there is a variation of k-means, called </a:t>
            </a:r>
            <a:r>
              <a:rPr lang="en-US" b="1" dirty="0"/>
              <a:t>k-</a:t>
            </a:r>
            <a:r>
              <a:rPr lang="en-US" b="1" dirty="0" err="1"/>
              <a:t>medoids</a:t>
            </a:r>
            <a:r>
              <a:rPr lang="en-US" dirty="0"/>
              <a:t> which always selects centroids from the original dataset.</a:t>
            </a:r>
          </a:p>
          <a:p>
            <a:pPr marL="522900" lvl="2" indent="-342900">
              <a:buFont typeface="Arial" charset="0"/>
              <a:buChar char="•"/>
            </a:pPr>
            <a:r>
              <a:rPr lang="en-US" dirty="0"/>
              <a:t>Another variation of k-means is </a:t>
            </a:r>
            <a:r>
              <a:rPr lang="en-US" b="1" dirty="0"/>
              <a:t>k-medians</a:t>
            </a:r>
            <a:r>
              <a:rPr lang="en-US" dirty="0"/>
              <a:t>, which uses the median as a centroid, i.e. the error is minimized according to the 1-norm distance metric instead of the square of the 2-norm distance metric</a:t>
            </a:r>
          </a:p>
          <a:p>
            <a:pPr marL="522900" lvl="2" indent="-342900">
              <a:buFont typeface="Arial" charset="0"/>
              <a:buChar char="•"/>
            </a:pPr>
            <a:endParaRPr lang="en-US" dirty="0"/>
          </a:p>
        </p:txBody>
      </p:sp>
    </p:spTree>
    <p:extLst>
      <p:ext uri="{BB962C8B-B14F-4D97-AF65-F5344CB8AC3E}">
        <p14:creationId xmlns:p14="http://schemas.microsoft.com/office/powerpoint/2010/main" val="11105023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a:t>
            </a:r>
          </a:p>
        </p:txBody>
      </p:sp>
      <p:sp>
        <p:nvSpPr>
          <p:cNvPr id="3" name="Flowchart: Connector 2"/>
          <p:cNvSpPr/>
          <p:nvPr/>
        </p:nvSpPr>
        <p:spPr bwMode="gray">
          <a:xfrm>
            <a:off x="7753771" y="3200378"/>
            <a:ext cx="144016" cy="144016"/>
          </a:xfrm>
          <a:prstGeom prst="flowChartConnector">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6" name="Flowchart: Connector 15"/>
          <p:cNvSpPr/>
          <p:nvPr/>
        </p:nvSpPr>
        <p:spPr bwMode="gray">
          <a:xfrm>
            <a:off x="7611339" y="3488410"/>
            <a:ext cx="144016" cy="144016"/>
          </a:xfrm>
          <a:prstGeom prst="flowChartConnector">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Flowchart: Connector 16"/>
          <p:cNvSpPr/>
          <p:nvPr/>
        </p:nvSpPr>
        <p:spPr bwMode="gray">
          <a:xfrm>
            <a:off x="8041803" y="3600915"/>
            <a:ext cx="144016" cy="144016"/>
          </a:xfrm>
          <a:prstGeom prst="flowChartConnector">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 name="Flowchart: Connector 18"/>
          <p:cNvSpPr/>
          <p:nvPr/>
        </p:nvSpPr>
        <p:spPr bwMode="gray">
          <a:xfrm>
            <a:off x="8329835" y="4280498"/>
            <a:ext cx="144016" cy="144016"/>
          </a:xfrm>
          <a:prstGeom prst="flowChartConnector">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Flowchart: Connector 20"/>
          <p:cNvSpPr/>
          <p:nvPr/>
        </p:nvSpPr>
        <p:spPr bwMode="gray">
          <a:xfrm>
            <a:off x="9625979" y="2392164"/>
            <a:ext cx="144016" cy="144016"/>
          </a:xfrm>
          <a:prstGeom prst="flowChartConnector">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3" name="Flowchart: Connector 22"/>
          <p:cNvSpPr/>
          <p:nvPr/>
        </p:nvSpPr>
        <p:spPr bwMode="gray">
          <a:xfrm>
            <a:off x="10058027" y="2912346"/>
            <a:ext cx="144016" cy="144016"/>
          </a:xfrm>
          <a:prstGeom prst="flowChartConnector">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4" name="Flowchart: Connector 23"/>
          <p:cNvSpPr/>
          <p:nvPr/>
        </p:nvSpPr>
        <p:spPr bwMode="gray">
          <a:xfrm>
            <a:off x="9357286" y="2926210"/>
            <a:ext cx="144016" cy="144016"/>
          </a:xfrm>
          <a:prstGeom prst="flowChartConnector">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5" name="Flowchart: Connector 24"/>
          <p:cNvSpPr/>
          <p:nvPr/>
        </p:nvSpPr>
        <p:spPr bwMode="gray">
          <a:xfrm>
            <a:off x="10418067" y="3727176"/>
            <a:ext cx="144016" cy="144016"/>
          </a:xfrm>
          <a:prstGeom prst="flowChartConnector">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6" name="Flowchart: Connector 25"/>
          <p:cNvSpPr/>
          <p:nvPr/>
        </p:nvSpPr>
        <p:spPr bwMode="gray">
          <a:xfrm>
            <a:off x="9769995" y="4015208"/>
            <a:ext cx="144016" cy="144016"/>
          </a:xfrm>
          <a:prstGeom prst="flowChartConnector">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33" name="Straight Arrow Connector 32"/>
          <p:cNvCxnSpPr/>
          <p:nvPr/>
        </p:nvCxnSpPr>
        <p:spPr>
          <a:xfrm flipV="1">
            <a:off x="7033691" y="1926976"/>
            <a:ext cx="0" cy="34563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6673651" y="5095328"/>
            <a:ext cx="4320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rot="16200000">
            <a:off x="5876048" y="2940604"/>
            <a:ext cx="1872208"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37" name="TextBox 36"/>
          <p:cNvSpPr txBox="1"/>
          <p:nvPr/>
        </p:nvSpPr>
        <p:spPr>
          <a:xfrm>
            <a:off x="8709717" y="5373989"/>
            <a:ext cx="1872208"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sp>
        <p:nvSpPr>
          <p:cNvPr id="4" name="Rectangle 3"/>
          <p:cNvSpPr/>
          <p:nvPr/>
        </p:nvSpPr>
        <p:spPr>
          <a:xfrm>
            <a:off x="566106" y="1416435"/>
            <a:ext cx="6096000" cy="1453218"/>
          </a:xfrm>
          <a:prstGeom prst="rect">
            <a:avLst/>
          </a:prstGeom>
        </p:spPr>
        <p:txBody>
          <a:bodyPr>
            <a:spAutoFit/>
          </a:bodyPr>
          <a:lstStyle/>
          <a:p>
            <a:pPr fontAlgn="base">
              <a:spcBef>
                <a:spcPts val="600"/>
              </a:spcBef>
              <a:spcAft>
                <a:spcPct val="0"/>
              </a:spcAft>
              <a:buClr>
                <a:srgbClr val="F0AB00"/>
              </a:buClr>
              <a:buSzPct val="80000"/>
            </a:pPr>
            <a:r>
              <a:rPr lang="en-US" b="1" dirty="0">
                <a:solidFill>
                  <a:srgbClr val="000000"/>
                </a:solidFill>
                <a:latin typeface="+mn-lt"/>
              </a:rPr>
              <a:t>Distance-based method: </a:t>
            </a:r>
          </a:p>
          <a:p>
            <a:pPr marL="292100" indent="-292100" defTabSz="914400" eaLnBrk="0" fontAlgn="base" hangingPunct="0">
              <a:spcBef>
                <a:spcPct val="10000"/>
              </a:spcBef>
              <a:spcAft>
                <a:spcPts val="400"/>
              </a:spcAft>
              <a:buClr>
                <a:srgbClr val="0C7B9C"/>
              </a:buClr>
              <a:buSzPct val="75000"/>
              <a:buFont typeface="Monotype Sorts" pitchFamily="2" charset="2"/>
              <a:buChar char="l"/>
              <a:defRPr/>
            </a:pPr>
            <a:r>
              <a:rPr lang="en-US" dirty="0"/>
              <a:t>Partitioning algorithms: </a:t>
            </a:r>
            <a:r>
              <a:rPr lang="en-US" b="1" dirty="0"/>
              <a:t>K-Means</a:t>
            </a:r>
            <a:r>
              <a:rPr lang="en-US" dirty="0"/>
              <a:t>, K-Medians, K-Medoids </a:t>
            </a:r>
          </a:p>
          <a:p>
            <a:endParaRPr lang="en-US" sz="2000" dirty="0">
              <a:solidFill>
                <a:srgbClr val="000000"/>
              </a:solidFill>
              <a:latin typeface="Calibri" panose="020F0502020204030204" pitchFamily="34" charset="0"/>
            </a:endParaRPr>
          </a:p>
        </p:txBody>
      </p:sp>
      <p:cxnSp>
        <p:nvCxnSpPr>
          <p:cNvPr id="6" name="Straight Arrow Connector 5"/>
          <p:cNvCxnSpPr>
            <a:stCxn id="3" idx="6"/>
            <a:endCxn id="21" idx="3"/>
          </p:cNvCxnSpPr>
          <p:nvPr/>
        </p:nvCxnSpPr>
        <p:spPr>
          <a:xfrm flipV="1">
            <a:off x="7897787" y="2515089"/>
            <a:ext cx="1749283" cy="757297"/>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rot="20172808">
            <a:off x="6970560" y="2347716"/>
            <a:ext cx="3582646"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Distance between two data objects</a:t>
            </a:r>
          </a:p>
        </p:txBody>
      </p:sp>
      <p:sp>
        <p:nvSpPr>
          <p:cNvPr id="5" name="TextBox 4"/>
          <p:cNvSpPr txBox="1"/>
          <p:nvPr/>
        </p:nvSpPr>
        <p:spPr>
          <a:xfrm>
            <a:off x="674118" y="2998218"/>
            <a:ext cx="5387465" cy="261661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b="1" dirty="0">
                <a:solidFill>
                  <a:srgbClr val="000000"/>
                </a:solidFill>
                <a:latin typeface="+mn-lt"/>
              </a:rPr>
              <a:t>Rules:</a:t>
            </a:r>
          </a:p>
          <a:p>
            <a:pPr fontAlgn="base">
              <a:spcBef>
                <a:spcPts val="600"/>
              </a:spcBef>
              <a:spcAft>
                <a:spcPct val="0"/>
              </a:spcAft>
              <a:buClr>
                <a:srgbClr val="F0AB00"/>
              </a:buClr>
              <a:buSzPct val="80000"/>
            </a:pPr>
            <a:r>
              <a:rPr lang="en-US" kern="0" dirty="0">
                <a:ea typeface="Arial Unicode MS" pitchFamily="34" charset="-128"/>
                <a:cs typeface="Arial Unicode MS" pitchFamily="34" charset="-128"/>
              </a:rPr>
              <a:t>A cluster is a collection of data objects that are:</a:t>
            </a:r>
          </a:p>
          <a:p>
            <a:endParaRPr lang="en-US" sz="1050" dirty="0">
              <a:solidFill>
                <a:srgbClr val="000000"/>
              </a:solidFill>
              <a:latin typeface="Calibri" panose="020F0502020204030204" pitchFamily="34" charset="0"/>
            </a:endParaRPr>
          </a:p>
          <a:p>
            <a:pPr marL="292100" indent="-292100" defTabSz="914400" eaLnBrk="0" fontAlgn="base" hangingPunct="0">
              <a:spcBef>
                <a:spcPct val="10000"/>
              </a:spcBef>
              <a:spcAft>
                <a:spcPts val="400"/>
              </a:spcAft>
              <a:buClr>
                <a:srgbClr val="0C7B9C"/>
              </a:buClr>
              <a:buSzPct val="75000"/>
              <a:buFont typeface="Monotype Sorts" pitchFamily="2" charset="2"/>
              <a:buChar char="l"/>
              <a:defRPr/>
            </a:pPr>
            <a:r>
              <a:rPr lang="en-US" dirty="0"/>
              <a:t>High intra-class similarity: Similar to one another within the same cluster.</a:t>
            </a:r>
          </a:p>
          <a:p>
            <a:pPr marL="292100" indent="-292100" defTabSz="914400" eaLnBrk="0" fontAlgn="base" hangingPunct="0">
              <a:spcBef>
                <a:spcPct val="10000"/>
              </a:spcBef>
              <a:spcAft>
                <a:spcPts val="400"/>
              </a:spcAft>
              <a:buClr>
                <a:srgbClr val="0C7B9C"/>
              </a:buClr>
              <a:buSzPct val="75000"/>
              <a:buFont typeface="Monotype Sorts" pitchFamily="2" charset="2"/>
              <a:buChar char="l"/>
              <a:defRPr/>
            </a:pPr>
            <a:r>
              <a:rPr lang="en-US" dirty="0"/>
              <a:t>Low inter-class similarity: Dissimilar to the objects in other groups, i.e. clusters.</a:t>
            </a:r>
          </a:p>
        </p:txBody>
      </p:sp>
    </p:spTree>
    <p:extLst>
      <p:ext uri="{BB962C8B-B14F-4D97-AF65-F5344CB8AC3E}">
        <p14:creationId xmlns:p14="http://schemas.microsoft.com/office/powerpoint/2010/main" val="4333430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Algorithm</a:t>
            </a:r>
          </a:p>
        </p:txBody>
      </p:sp>
      <p:sp>
        <p:nvSpPr>
          <p:cNvPr id="3" name="Text Placeholder 2"/>
          <p:cNvSpPr>
            <a:spLocks noGrp="1"/>
          </p:cNvSpPr>
          <p:nvPr>
            <p:ph type="body" sz="quarter" idx="10"/>
          </p:nvPr>
        </p:nvSpPr>
        <p:spPr/>
        <p:txBody>
          <a:bodyPr/>
          <a:lstStyle/>
          <a:p>
            <a:r>
              <a:rPr lang="en-US" sz="1400" b="0" dirty="0"/>
              <a:t>Step 0: (Initialization)</a:t>
            </a:r>
          </a:p>
          <a:p>
            <a:pPr marL="342900" indent="-342900">
              <a:buFont typeface="Arial" charset="0"/>
              <a:buChar char="•"/>
            </a:pPr>
            <a:r>
              <a:rPr lang="en-US" sz="1400" b="0" dirty="0"/>
              <a:t>Randomly select k centroids (generate or select from dataset)</a:t>
            </a:r>
          </a:p>
          <a:p>
            <a:r>
              <a:rPr lang="en-US" sz="1400" b="0" dirty="0"/>
              <a:t>Step 1: (Assignment) </a:t>
            </a:r>
          </a:p>
          <a:p>
            <a:pPr marL="342900" indent="-342900">
              <a:buFont typeface="Arial" charset="0"/>
              <a:buChar char="•"/>
            </a:pPr>
            <a:r>
              <a:rPr lang="en-US" sz="1400" b="0" dirty="0"/>
              <a:t>Each sample is assigned to the its closest centroid (based on the Euclidean distance)</a:t>
            </a:r>
          </a:p>
          <a:p>
            <a:r>
              <a:rPr lang="en-US" sz="1400" b="0" dirty="0"/>
              <a:t>Step 2: (Update of Centroids)</a:t>
            </a:r>
          </a:p>
          <a:p>
            <a:pPr marL="285750" indent="-285750">
              <a:buFont typeface="Arial" charset="0"/>
              <a:buChar char="•"/>
            </a:pPr>
            <a:r>
              <a:rPr lang="en-US" sz="1400" b="0" dirty="0"/>
              <a:t>For each cluster (= samples assigned to the same centroid), the centroid becomes the mean of the samples</a:t>
            </a:r>
          </a:p>
          <a:p>
            <a:r>
              <a:rPr lang="en-US" sz="1400" b="0" dirty="0"/>
              <a:t>Iterate between steps 1 and 2 until a stopping criterion is reached, e.g.</a:t>
            </a:r>
          </a:p>
          <a:p>
            <a:pPr marL="285750" indent="-285750">
              <a:buFont typeface="Arial" charset="0"/>
              <a:buChar char="•"/>
            </a:pPr>
            <a:r>
              <a:rPr lang="en-US" sz="1400" b="0" dirty="0"/>
              <a:t>Maximum number of iterations is reached</a:t>
            </a:r>
          </a:p>
          <a:p>
            <a:pPr marL="285750" indent="-285750">
              <a:buFont typeface="Arial" charset="0"/>
              <a:buChar char="•"/>
            </a:pPr>
            <a:r>
              <a:rPr lang="en-US" sz="1400" b="0" dirty="0"/>
              <a:t>Samples are no longer reassigned to different clusters</a:t>
            </a:r>
          </a:p>
          <a:p>
            <a:endParaRPr lang="en-US" sz="1400" b="0" dirty="0"/>
          </a:p>
          <a:p>
            <a:endParaRPr lang="en-US" sz="1400" b="0" dirty="0"/>
          </a:p>
          <a:p>
            <a:pPr marL="285750" indent="-285750">
              <a:buFont typeface="Arial" charset="0"/>
              <a:buChar char="•"/>
            </a:pPr>
            <a:endParaRPr lang="en-US" sz="1400" b="0" dirty="0"/>
          </a:p>
          <a:p>
            <a:endParaRPr lang="en-US" dirty="0"/>
          </a:p>
          <a:p>
            <a:endParaRPr lang="en-US" dirty="0"/>
          </a:p>
        </p:txBody>
      </p:sp>
    </p:spTree>
    <p:extLst>
      <p:ext uri="{BB962C8B-B14F-4D97-AF65-F5344CB8AC3E}">
        <p14:creationId xmlns:p14="http://schemas.microsoft.com/office/powerpoint/2010/main" val="9902485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Algorithm</a:t>
            </a:r>
          </a:p>
        </p:txBody>
      </p:sp>
      <p:sp>
        <p:nvSpPr>
          <p:cNvPr id="3" name="Text Placeholder 2"/>
          <p:cNvSpPr>
            <a:spLocks noGrp="1"/>
          </p:cNvSpPr>
          <p:nvPr>
            <p:ph type="body" sz="quarter" idx="10"/>
          </p:nvPr>
        </p:nvSpPr>
        <p:spPr/>
        <p:txBody>
          <a:bodyPr/>
          <a:lstStyle/>
          <a:p>
            <a:r>
              <a:rPr lang="en-US" sz="1400" b="0" dirty="0"/>
              <a:t>The k-means algorithm is guaranteed to converge. However, since the initial centroids where chosen randomly, the result is often a local minimum</a:t>
            </a:r>
          </a:p>
          <a:p>
            <a:r>
              <a:rPr lang="en-US" sz="1400" b="0" dirty="0"/>
              <a:t>Consequently, the algorithm is run several times (with different initializations of the centroids)</a:t>
            </a:r>
          </a:p>
          <a:p>
            <a:r>
              <a:rPr lang="en-US" sz="1400" b="0" dirty="0"/>
              <a:t>To determine the optimal number of k, the algorithm is run for a range of k values </a:t>
            </a:r>
          </a:p>
          <a:p>
            <a:r>
              <a:rPr lang="en-US" sz="1400" b="0" dirty="0"/>
              <a:t>The is no obvious best choice for k. By increasing k, the within-cluster some of square is decreasing (and eventually reaches zero)</a:t>
            </a:r>
          </a:p>
          <a:p>
            <a:endParaRPr lang="en-US" sz="1400" b="0" dirty="0"/>
          </a:p>
          <a:p>
            <a:endParaRPr lang="en-US" sz="1400" b="0" dirty="0"/>
          </a:p>
          <a:p>
            <a:endParaRPr lang="en-US" sz="1400" b="0" dirty="0"/>
          </a:p>
          <a:p>
            <a:endParaRPr lang="en-US" sz="1400" b="0" dirty="0"/>
          </a:p>
          <a:p>
            <a:endParaRPr lang="en-US" sz="1400" b="0" dirty="0"/>
          </a:p>
          <a:p>
            <a:endParaRPr lang="en-US" sz="1400" b="0" dirty="0"/>
          </a:p>
          <a:p>
            <a:pPr marL="285750" indent="-285750">
              <a:buFont typeface="Arial" charset="0"/>
              <a:buChar char="•"/>
            </a:pPr>
            <a:endParaRPr lang="en-US" sz="1400" b="0" dirty="0"/>
          </a:p>
          <a:p>
            <a:endParaRPr lang="en-US" dirty="0"/>
          </a:p>
          <a:p>
            <a:endParaRPr lang="en-US" dirty="0"/>
          </a:p>
        </p:txBody>
      </p:sp>
    </p:spTree>
    <p:extLst>
      <p:ext uri="{BB962C8B-B14F-4D97-AF65-F5344CB8AC3E}">
        <p14:creationId xmlns:p14="http://schemas.microsoft.com/office/powerpoint/2010/main" val="1089979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the Quality of the Result</a:t>
            </a:r>
          </a:p>
        </p:txBody>
      </p:sp>
      <p:sp>
        <p:nvSpPr>
          <p:cNvPr id="3" name="TextBox 2"/>
          <p:cNvSpPr txBox="1"/>
          <p:nvPr/>
        </p:nvSpPr>
        <p:spPr>
          <a:xfrm>
            <a:off x="552971" y="1877924"/>
            <a:ext cx="5184576" cy="630942"/>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Silhouette Coefficient:</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Checks cluster cohesion and separation together.</a:t>
            </a:r>
          </a:p>
        </p:txBody>
      </p:sp>
      <p:sp>
        <p:nvSpPr>
          <p:cNvPr id="8" name="TextBox 7"/>
          <p:cNvSpPr txBox="1"/>
          <p:nvPr/>
        </p:nvSpPr>
        <p:spPr>
          <a:xfrm>
            <a:off x="433386" y="4908298"/>
            <a:ext cx="3816424"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Silhouette Coefficient for </a:t>
            </a:r>
            <a:r>
              <a:rPr lang="en-US" sz="1800" b="1" kern="0" dirty="0">
                <a:ea typeface="Arial Unicode MS" pitchFamily="34" charset="-128"/>
                <a:cs typeface="Arial Unicode MS" pitchFamily="34" charset="-128"/>
              </a:rPr>
              <a:t>a,    </a:t>
            </a:r>
            <a:r>
              <a:rPr lang="en-US" sz="1800" kern="0" dirty="0">
                <a:ea typeface="Arial Unicode MS" pitchFamily="34" charset="-128"/>
                <a:cs typeface="Arial Unicode MS" pitchFamily="34" charset="-128"/>
              </a:rPr>
              <a:t>  = </a:t>
            </a:r>
          </a:p>
        </p:txBody>
      </p:sp>
      <mc:AlternateContent xmlns:mc="http://schemas.openxmlformats.org/markup-compatibility/2006" xmlns:a14="http://schemas.microsoft.com/office/drawing/2010/main">
        <mc:Choice Requires="a14">
          <p:sp>
            <p:nvSpPr>
              <p:cNvPr id="26" name="TextBox 25"/>
              <p:cNvSpPr txBox="1"/>
              <p:nvPr/>
            </p:nvSpPr>
            <p:spPr>
              <a:xfrm>
                <a:off x="814781" y="5299045"/>
                <a:ext cx="5318892" cy="767005"/>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f>
                        <m:fPr>
                          <m:ctrlPr>
                            <a:rPr lang="en-US" sz="1800" i="1" kern="0" smtClean="0">
                              <a:latin typeface="Cambria Math" panose="02040503050406030204" pitchFamily="18" charset="0"/>
                              <a:ea typeface="Arial Unicode MS" pitchFamily="34" charset="-128"/>
                              <a:cs typeface="Arial Unicode MS" pitchFamily="34" charset="-128"/>
                            </a:rPr>
                          </m:ctrlPr>
                        </m:fPr>
                        <m:num>
                          <m:r>
                            <m:rPr>
                              <m:sty m:val="p"/>
                            </m:rPr>
                            <a:rPr lang="en-US" sz="1800" b="0" i="0" kern="0" smtClean="0">
                              <a:latin typeface="Cambria Math" panose="02040503050406030204" pitchFamily="18" charset="0"/>
                              <a:ea typeface="Arial Unicode MS" pitchFamily="34" charset="-128"/>
                              <a:cs typeface="Arial Unicode MS" pitchFamily="34" charset="-128"/>
                            </a:rPr>
                            <m:t>min</m:t>
                          </m:r>
                          <m:r>
                            <a:rPr lang="en-US" sz="1800" b="0" i="1" kern="0" smtClean="0">
                              <a:latin typeface="Cambria Math" panose="02040503050406030204" pitchFamily="18" charset="0"/>
                              <a:ea typeface="Arial Unicode MS" pitchFamily="34" charset="-128"/>
                              <a:cs typeface="Arial Unicode MS" pitchFamily="34" charset="-128"/>
                            </a:rPr>
                            <m:t>⁡(</m:t>
                          </m:r>
                          <m:r>
                            <a:rPr lang="en-US" sz="1800" b="0" i="1" kern="0" smtClean="0">
                              <a:latin typeface="Cambria Math" panose="02040503050406030204" pitchFamily="18" charset="0"/>
                              <a:ea typeface="Cambria Math" panose="02040503050406030204" pitchFamily="18" charset="0"/>
                              <a:cs typeface="Arial Unicode MS" pitchFamily="34" charset="-128"/>
                            </a:rPr>
                            <m:t>𝜇</m:t>
                          </m:r>
                          <m:d>
                            <m:dPr>
                              <m:ctrlPr>
                                <a:rPr lang="en-US" sz="1800" b="0" i="1" kern="0" smtClean="0">
                                  <a:latin typeface="Cambria Math" panose="02040503050406030204" pitchFamily="18" charset="0"/>
                                  <a:ea typeface="Cambria Math" panose="02040503050406030204" pitchFamily="18" charset="0"/>
                                  <a:cs typeface="Arial Unicode MS" pitchFamily="34" charset="-128"/>
                                </a:rPr>
                              </m:ctrlPr>
                            </m:dPr>
                            <m:e>
                              <m:r>
                                <a:rPr lang="en-US" sz="1800" i="1" kern="0">
                                  <a:latin typeface="Cambria Math" panose="02040503050406030204" pitchFamily="18" charset="0"/>
                                  <a:ea typeface="Cambria Math" panose="02040503050406030204" pitchFamily="18" charset="0"/>
                                  <a:cs typeface="Arial Unicode MS" pitchFamily="34" charset="-128"/>
                                </a:rPr>
                                <m:t>𝑑𝑖𝑠𝑡</m:t>
                              </m:r>
                              <m:d>
                                <m:dPr>
                                  <m:ctrlPr>
                                    <a:rPr lang="en-US" sz="1800" i="1" kern="0">
                                      <a:latin typeface="Cambria Math" panose="02040503050406030204" pitchFamily="18" charset="0"/>
                                      <a:ea typeface="Cambria Math" panose="02040503050406030204" pitchFamily="18" charset="0"/>
                                      <a:cs typeface="Arial Unicode MS" pitchFamily="34" charset="-128"/>
                                    </a:rPr>
                                  </m:ctrlPr>
                                </m:dPr>
                                <m:e>
                                  <m:r>
                                    <a:rPr lang="en-US" sz="1800" i="1" kern="0">
                                      <a:latin typeface="Cambria Math" panose="02040503050406030204" pitchFamily="18" charset="0"/>
                                      <a:ea typeface="Cambria Math" panose="02040503050406030204" pitchFamily="18" charset="0"/>
                                      <a:cs typeface="Arial Unicode MS" pitchFamily="34" charset="-128"/>
                                    </a:rPr>
                                    <m:t>𝑎</m:t>
                                  </m:r>
                                  <m:r>
                                    <a:rPr lang="en-US" sz="1800" i="1" kern="0">
                                      <a:latin typeface="Cambria Math" panose="02040503050406030204" pitchFamily="18" charset="0"/>
                                      <a:ea typeface="Cambria Math" panose="02040503050406030204" pitchFamily="18" charset="0"/>
                                      <a:cs typeface="Arial Unicode MS" pitchFamily="34" charset="-128"/>
                                    </a:rPr>
                                    <m:t>,</m:t>
                                  </m:r>
                                  <m:r>
                                    <a:rPr lang="en-US" sz="1800" i="1" kern="0">
                                      <a:latin typeface="Cambria Math" panose="02040503050406030204" pitchFamily="18" charset="0"/>
                                      <a:ea typeface="Cambria Math" panose="02040503050406030204" pitchFamily="18" charset="0"/>
                                      <a:cs typeface="Arial Unicode MS" pitchFamily="34" charset="-128"/>
                                    </a:rPr>
                                    <m:t>𝑂𝑡h𝑒𝑟𝑠𝐶</m:t>
                                  </m:r>
                                </m:e>
                              </m:d>
                            </m:e>
                          </m:d>
                          <m:r>
                            <a:rPr lang="en-US" sz="1800" b="0" i="1" kern="0" smtClea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Cambria Math" panose="02040503050406030204" pitchFamily="18" charset="0"/>
                              <a:cs typeface="Arial Unicode MS" pitchFamily="34" charset="-128"/>
                            </a:rPr>
                            <m:t>−</m:t>
                          </m:r>
                          <m:r>
                            <a:rPr lang="en-US" sz="1800" i="1" kern="0">
                              <a:latin typeface="Cambria Math" panose="02040503050406030204" pitchFamily="18" charset="0"/>
                              <a:ea typeface="Cambria Math" panose="02040503050406030204" pitchFamily="18" charset="0"/>
                              <a:cs typeface="Arial Unicode MS" pitchFamily="34" charset="-128"/>
                            </a:rPr>
                            <m:t>𝜇</m:t>
                          </m:r>
                          <m:r>
                            <a:rPr lang="en-US" sz="1800" i="1" kern="0">
                              <a:latin typeface="Cambria Math" panose="02040503050406030204" pitchFamily="18" charset="0"/>
                              <a:ea typeface="Cambria Math" panose="02040503050406030204" pitchFamily="18" charset="0"/>
                              <a:cs typeface="Arial Unicode MS" pitchFamily="34" charset="-128"/>
                            </a:rPr>
                            <m:t>(</m:t>
                          </m:r>
                          <m:r>
                            <a:rPr lang="en-US" sz="1800" i="1" kern="0">
                              <a:latin typeface="Cambria Math" panose="02040503050406030204" pitchFamily="18" charset="0"/>
                              <a:ea typeface="Cambria Math" panose="02040503050406030204" pitchFamily="18" charset="0"/>
                              <a:cs typeface="Arial Unicode MS" pitchFamily="34" charset="-128"/>
                            </a:rPr>
                            <m:t>𝑑𝑖𝑠𝑡</m:t>
                          </m:r>
                          <m:d>
                            <m:dPr>
                              <m:ctrlPr>
                                <a:rPr lang="en-US" sz="1800" i="1" kern="0">
                                  <a:latin typeface="Cambria Math" panose="02040503050406030204" pitchFamily="18" charset="0"/>
                                  <a:ea typeface="Cambria Math" panose="02040503050406030204" pitchFamily="18" charset="0"/>
                                  <a:cs typeface="Arial Unicode MS" pitchFamily="34" charset="-128"/>
                                </a:rPr>
                              </m:ctrlPr>
                            </m:dPr>
                            <m:e>
                              <m:r>
                                <a:rPr lang="en-US" sz="1800" i="1" kern="0">
                                  <a:latin typeface="Cambria Math" panose="02040503050406030204" pitchFamily="18" charset="0"/>
                                  <a:ea typeface="Cambria Math" panose="02040503050406030204" pitchFamily="18" charset="0"/>
                                  <a:cs typeface="Arial Unicode MS" pitchFamily="34" charset="-128"/>
                                </a:rPr>
                                <m:t>𝑎</m:t>
                              </m:r>
                              <m:r>
                                <a:rPr lang="en-US" sz="1800" i="1" kern="0">
                                  <a:latin typeface="Cambria Math" panose="02040503050406030204" pitchFamily="18" charset="0"/>
                                  <a:ea typeface="Cambria Math" panose="02040503050406030204" pitchFamily="18" charset="0"/>
                                  <a:cs typeface="Arial Unicode MS" pitchFamily="34" charset="-128"/>
                                </a:rPr>
                                <m:t>,</m:t>
                              </m:r>
                              <m:r>
                                <a:rPr lang="en-US" sz="1800" i="1" kern="0">
                                  <a:latin typeface="Cambria Math" panose="02040503050406030204" pitchFamily="18" charset="0"/>
                                  <a:ea typeface="Cambria Math" panose="02040503050406030204" pitchFamily="18" charset="0"/>
                                  <a:cs typeface="Arial Unicode MS" pitchFamily="34" charset="-128"/>
                                </a:rPr>
                                <m:t>𝑆𝑎𝑚𝑒𝐶</m:t>
                              </m:r>
                            </m:e>
                          </m:d>
                          <m:r>
                            <a:rPr lang="en-US" sz="1800" i="1" kern="0">
                              <a:latin typeface="Cambria Math" panose="02040503050406030204" pitchFamily="18" charset="0"/>
                              <a:ea typeface="Cambria Math" panose="02040503050406030204" pitchFamily="18" charset="0"/>
                              <a:cs typeface="Arial Unicode MS" pitchFamily="34" charset="-128"/>
                            </a:rPr>
                            <m:t>)</m:t>
                          </m:r>
                        </m:num>
                        <m:den>
                          <m:r>
                            <m:rPr>
                              <m:sty m:val="p"/>
                            </m:rPr>
                            <a:rPr lang="en-US" sz="1800" b="0" i="0" kern="0" smtClean="0">
                              <a:latin typeface="Cambria Math" panose="02040503050406030204" pitchFamily="18" charset="0"/>
                              <a:ea typeface="Arial Unicode MS" pitchFamily="34" charset="-128"/>
                              <a:cs typeface="Arial Unicode MS" pitchFamily="34" charset="-128"/>
                            </a:rPr>
                            <m:t>max</m:t>
                          </m:r>
                          <m:r>
                            <a:rPr lang="en-US" sz="1800" b="0" i="1" kern="0" smtClean="0">
                              <a:latin typeface="Cambria Math" panose="02040503050406030204" pitchFamily="18" charset="0"/>
                              <a:ea typeface="Arial Unicode MS" pitchFamily="34" charset="-128"/>
                              <a:cs typeface="Arial Unicode MS" pitchFamily="34" charset="-128"/>
                            </a:rPr>
                            <m:t>⁡(</m:t>
                          </m:r>
                          <m:func>
                            <m:funcPr>
                              <m:ctrlPr>
                                <a:rPr lang="en-US" sz="1800" b="0" i="1" kern="0" smtClean="0">
                                  <a:latin typeface="Cambria Math" panose="02040503050406030204" pitchFamily="18" charset="0"/>
                                  <a:ea typeface="Arial Unicode MS" pitchFamily="34" charset="-128"/>
                                  <a:cs typeface="Arial Unicode MS" pitchFamily="34" charset="-128"/>
                                </a:rPr>
                              </m:ctrlPr>
                            </m:funcPr>
                            <m:fName>
                              <m:r>
                                <m:rPr>
                                  <m:sty m:val="p"/>
                                </m:rPr>
                                <a:rPr lang="en-US" sz="1800" kern="0">
                                  <a:latin typeface="Cambria Math" panose="02040503050406030204" pitchFamily="18" charset="0"/>
                                  <a:ea typeface="Arial Unicode MS" pitchFamily="34" charset="-128"/>
                                  <a:cs typeface="Arial Unicode MS" pitchFamily="34" charset="-128"/>
                                </a:rPr>
                                <m:t>min</m:t>
                              </m:r>
                            </m:fName>
                            <m:e>
                              <m:d>
                                <m:dPr>
                                  <m:ctrlPr>
                                    <a:rPr lang="en-US" sz="1800" i="1" kern="0">
                                      <a:latin typeface="Cambria Math" panose="02040503050406030204" pitchFamily="18" charset="0"/>
                                      <a:ea typeface="Arial Unicode MS" pitchFamily="34" charset="-128"/>
                                      <a:cs typeface="Arial Unicode MS" pitchFamily="34" charset="-128"/>
                                    </a:rPr>
                                  </m:ctrlPr>
                                </m:dPr>
                                <m:e>
                                  <m:r>
                                    <a:rPr lang="en-US" sz="1800" i="1" kern="0">
                                      <a:latin typeface="Cambria Math" panose="02040503050406030204" pitchFamily="18" charset="0"/>
                                      <a:ea typeface="Cambria Math" panose="02040503050406030204" pitchFamily="18" charset="0"/>
                                      <a:cs typeface="Arial Unicode MS" pitchFamily="34" charset="-128"/>
                                    </a:rPr>
                                    <m:t>𝜇</m:t>
                                  </m:r>
                                  <m:d>
                                    <m:dPr>
                                      <m:ctrlPr>
                                        <a:rPr lang="en-US" sz="1800" i="1" kern="0">
                                          <a:latin typeface="Cambria Math" panose="02040503050406030204" pitchFamily="18" charset="0"/>
                                          <a:ea typeface="Cambria Math" panose="02040503050406030204" pitchFamily="18" charset="0"/>
                                          <a:cs typeface="Arial Unicode MS" pitchFamily="34" charset="-128"/>
                                        </a:rPr>
                                      </m:ctrlPr>
                                    </m:dPr>
                                    <m:e>
                                      <m:r>
                                        <a:rPr lang="en-US" sz="1800" i="1" kern="0">
                                          <a:latin typeface="Cambria Math" panose="02040503050406030204" pitchFamily="18" charset="0"/>
                                          <a:ea typeface="Cambria Math" panose="02040503050406030204" pitchFamily="18" charset="0"/>
                                          <a:cs typeface="Arial Unicode MS" pitchFamily="34" charset="-128"/>
                                        </a:rPr>
                                        <m:t>𝑑𝑖𝑠𝑡</m:t>
                                      </m:r>
                                      <m:d>
                                        <m:dPr>
                                          <m:ctrlPr>
                                            <a:rPr lang="en-US" sz="1800" i="1" kern="0">
                                              <a:latin typeface="Cambria Math" panose="02040503050406030204" pitchFamily="18" charset="0"/>
                                              <a:ea typeface="Cambria Math" panose="02040503050406030204" pitchFamily="18" charset="0"/>
                                              <a:cs typeface="Arial Unicode MS" pitchFamily="34" charset="-128"/>
                                            </a:rPr>
                                          </m:ctrlPr>
                                        </m:dPr>
                                        <m:e>
                                          <m:r>
                                            <a:rPr lang="en-US" sz="1800" i="1" kern="0">
                                              <a:latin typeface="Cambria Math" panose="02040503050406030204" pitchFamily="18" charset="0"/>
                                              <a:ea typeface="Cambria Math" panose="02040503050406030204" pitchFamily="18" charset="0"/>
                                              <a:cs typeface="Arial Unicode MS" pitchFamily="34" charset="-128"/>
                                            </a:rPr>
                                            <m:t>𝑎</m:t>
                                          </m:r>
                                          <m:r>
                                            <a:rPr lang="en-US" sz="1800" i="1" kern="0">
                                              <a:latin typeface="Cambria Math" panose="02040503050406030204" pitchFamily="18" charset="0"/>
                                              <a:ea typeface="Cambria Math" panose="02040503050406030204" pitchFamily="18" charset="0"/>
                                              <a:cs typeface="Arial Unicode MS" pitchFamily="34" charset="-128"/>
                                            </a:rPr>
                                            <m:t>,</m:t>
                                          </m:r>
                                          <m:r>
                                            <a:rPr lang="en-US" sz="1800" i="1" kern="0">
                                              <a:latin typeface="Cambria Math" panose="02040503050406030204" pitchFamily="18" charset="0"/>
                                              <a:ea typeface="Cambria Math" panose="02040503050406030204" pitchFamily="18" charset="0"/>
                                              <a:cs typeface="Arial Unicode MS" pitchFamily="34" charset="-128"/>
                                            </a:rPr>
                                            <m:t>𝑂𝑡h𝑒𝑟𝑠𝐶</m:t>
                                          </m:r>
                                        </m:e>
                                      </m:d>
                                    </m:e>
                                  </m:d>
                                </m:e>
                              </m:d>
                            </m:e>
                          </m:func>
                          <m:r>
                            <a:rPr lang="en-US" sz="1800" b="0" i="1" kern="0" smtClea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Cambria Math" panose="02040503050406030204" pitchFamily="18" charset="0"/>
                              <a:cs typeface="Arial Unicode MS" pitchFamily="34" charset="-128"/>
                            </a:rPr>
                            <m:t>𝜇</m:t>
                          </m:r>
                          <m:r>
                            <a:rPr lang="en-US" sz="1800" i="1" kern="0">
                              <a:latin typeface="Cambria Math" panose="02040503050406030204" pitchFamily="18" charset="0"/>
                              <a:ea typeface="Cambria Math" panose="02040503050406030204" pitchFamily="18" charset="0"/>
                              <a:cs typeface="Arial Unicode MS" pitchFamily="34" charset="-128"/>
                            </a:rPr>
                            <m:t>(</m:t>
                          </m:r>
                          <m:r>
                            <a:rPr lang="en-US" sz="1800" i="1" kern="0">
                              <a:latin typeface="Cambria Math" panose="02040503050406030204" pitchFamily="18" charset="0"/>
                              <a:ea typeface="Cambria Math" panose="02040503050406030204" pitchFamily="18" charset="0"/>
                              <a:cs typeface="Arial Unicode MS" pitchFamily="34" charset="-128"/>
                            </a:rPr>
                            <m:t>𝑑𝑖𝑠𝑡</m:t>
                          </m:r>
                          <m:d>
                            <m:dPr>
                              <m:ctrlPr>
                                <a:rPr lang="en-US" sz="1800" i="1" kern="0">
                                  <a:latin typeface="Cambria Math" panose="02040503050406030204" pitchFamily="18" charset="0"/>
                                  <a:ea typeface="Cambria Math" panose="02040503050406030204" pitchFamily="18" charset="0"/>
                                  <a:cs typeface="Arial Unicode MS" pitchFamily="34" charset="-128"/>
                                </a:rPr>
                              </m:ctrlPr>
                            </m:dPr>
                            <m:e>
                              <m:r>
                                <a:rPr lang="en-US" sz="1800" i="1" kern="0">
                                  <a:latin typeface="Cambria Math" panose="02040503050406030204" pitchFamily="18" charset="0"/>
                                  <a:ea typeface="Cambria Math" panose="02040503050406030204" pitchFamily="18" charset="0"/>
                                  <a:cs typeface="Arial Unicode MS" pitchFamily="34" charset="-128"/>
                                </a:rPr>
                                <m:t>𝑎</m:t>
                              </m:r>
                              <m:r>
                                <a:rPr lang="en-US" sz="1800" i="1" kern="0">
                                  <a:latin typeface="Cambria Math" panose="02040503050406030204" pitchFamily="18" charset="0"/>
                                  <a:ea typeface="Cambria Math" panose="02040503050406030204" pitchFamily="18" charset="0"/>
                                  <a:cs typeface="Arial Unicode MS" pitchFamily="34" charset="-128"/>
                                </a:rPr>
                                <m:t>,</m:t>
                              </m:r>
                              <m:r>
                                <a:rPr lang="en-US" sz="1800" i="1" kern="0">
                                  <a:latin typeface="Cambria Math" panose="02040503050406030204" pitchFamily="18" charset="0"/>
                                  <a:ea typeface="Cambria Math" panose="02040503050406030204" pitchFamily="18" charset="0"/>
                                  <a:cs typeface="Arial Unicode MS" pitchFamily="34" charset="-128"/>
                                </a:rPr>
                                <m:t>𝑆𝑎𝑚𝑒𝐶</m:t>
                              </m:r>
                            </m:e>
                          </m:d>
                          <m:r>
                            <a:rPr lang="en-US" sz="1800" i="1" kern="0">
                              <a:latin typeface="Cambria Math" panose="02040503050406030204" pitchFamily="18" charset="0"/>
                              <a:ea typeface="Cambria Math" panose="02040503050406030204" pitchFamily="18" charset="0"/>
                              <a:cs typeface="Arial Unicode MS" pitchFamily="34" charset="-128"/>
                            </a:rPr>
                            <m:t>)</m:t>
                          </m:r>
                          <m:r>
                            <a:rPr lang="en-US" sz="1800" b="0" i="1" kern="0" smtClean="0">
                              <a:latin typeface="Cambria Math" panose="02040503050406030204" pitchFamily="18" charset="0"/>
                              <a:ea typeface="Arial Unicode MS" pitchFamily="34" charset="-128"/>
                              <a:cs typeface="Arial Unicode MS" pitchFamily="34" charset="-128"/>
                            </a:rPr>
                            <m:t>)</m:t>
                          </m:r>
                        </m:den>
                      </m:f>
                    </m:oMath>
                  </m:oMathPara>
                </a14:m>
                <a:endParaRPr lang="en-US" sz="1800" kern="0" dirty="0" err="1">
                  <a:ea typeface="Arial Unicode MS" pitchFamily="34" charset="-128"/>
                  <a:cs typeface="Arial Unicode MS" pitchFamily="34" charset="-128"/>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814781" y="5299045"/>
                <a:ext cx="5318892" cy="7670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284689" y="2878858"/>
                <a:ext cx="732880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800" b="0" i="1" kern="0" smtClean="0">
                          <a:latin typeface="Cambria Math" panose="02040503050406030204" pitchFamily="18" charset="0"/>
                          <a:ea typeface="Cambria Math" panose="02040503050406030204" pitchFamily="18" charset="0"/>
                          <a:cs typeface="Arial Unicode MS" pitchFamily="34" charset="-128"/>
                        </a:rPr>
                        <m:t>𝑑𝑖𝑠𝑡</m:t>
                      </m:r>
                      <m:d>
                        <m:dPr>
                          <m:ctrlPr>
                            <a:rPr lang="en-US" sz="1800" b="0" i="1" kern="0" smtClean="0">
                              <a:latin typeface="Cambria Math" panose="02040503050406030204" pitchFamily="18" charset="0"/>
                              <a:ea typeface="Cambria Math" panose="02040503050406030204" pitchFamily="18" charset="0"/>
                              <a:cs typeface="Arial Unicode MS" pitchFamily="34" charset="-128"/>
                            </a:rPr>
                          </m:ctrlPr>
                        </m:dPr>
                        <m:e>
                          <m:r>
                            <a:rPr lang="en-US" sz="1800" b="0" i="1" kern="0" smtClean="0">
                              <a:latin typeface="Cambria Math" panose="02040503050406030204" pitchFamily="18" charset="0"/>
                              <a:ea typeface="Cambria Math" panose="02040503050406030204" pitchFamily="18" charset="0"/>
                              <a:cs typeface="Arial Unicode MS" pitchFamily="34" charset="-128"/>
                            </a:rPr>
                            <m:t>𝑎</m:t>
                          </m:r>
                          <m:r>
                            <a:rPr lang="en-US" sz="1800" b="0" i="1" kern="0" smtClean="0">
                              <a:latin typeface="Cambria Math" panose="02040503050406030204" pitchFamily="18" charset="0"/>
                              <a:ea typeface="Cambria Math" panose="02040503050406030204" pitchFamily="18" charset="0"/>
                              <a:cs typeface="Arial Unicode MS" pitchFamily="34" charset="-128"/>
                            </a:rPr>
                            <m:t>,</m:t>
                          </m:r>
                          <m:r>
                            <a:rPr lang="en-US" sz="1800" b="0" i="1" kern="0" smtClean="0">
                              <a:latin typeface="Cambria Math" panose="02040503050406030204" pitchFamily="18" charset="0"/>
                              <a:ea typeface="Cambria Math" panose="02040503050406030204" pitchFamily="18" charset="0"/>
                              <a:cs typeface="Arial Unicode MS" pitchFamily="34" charset="-128"/>
                            </a:rPr>
                            <m:t>𝑂𝑡h𝑒𝑟𝑠𝐶</m:t>
                          </m:r>
                        </m:e>
                      </m:d>
                      <m:r>
                        <a:rPr lang="en-US" sz="1800" b="0" i="1" kern="0" smtClea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𝑑𝑖𝑠𝑡𝑎𝑛𝑐𝑒</m:t>
                      </m:r>
                      <m:r>
                        <a:rPr lang="en-US" sz="1800" b="0" i="1" kern="0" smtClean="0">
                          <a:latin typeface="Cambria Math" panose="02040503050406030204" pitchFamily="18" charset="0"/>
                          <a:ea typeface="Cambria Math" panose="02040503050406030204" pitchFamily="18" charset="0"/>
                          <a:cs typeface="Arial Unicode MS" pitchFamily="34" charset="-128"/>
                        </a:rPr>
                        <m:t> </m:t>
                      </m:r>
                      <m:r>
                        <a:rPr lang="en-US" sz="1800" b="0" i="1" kern="0" smtClean="0">
                          <a:latin typeface="Cambria Math" panose="02040503050406030204" pitchFamily="18" charset="0"/>
                          <a:ea typeface="Cambria Math" panose="02040503050406030204" pitchFamily="18" charset="0"/>
                          <a:cs typeface="Arial Unicode MS" pitchFamily="34" charset="-128"/>
                        </a:rPr>
                        <m:t>𝑜𝑓</m:t>
                      </m:r>
                      <m:r>
                        <a:rPr lang="en-US" sz="1800" b="0" i="1" kern="0" smtClean="0">
                          <a:latin typeface="Cambria Math" panose="02040503050406030204" pitchFamily="18" charset="0"/>
                          <a:ea typeface="Cambria Math" panose="02040503050406030204" pitchFamily="18" charset="0"/>
                          <a:cs typeface="Arial Unicode MS" pitchFamily="34" charset="-128"/>
                        </a:rPr>
                        <m:t> </m:t>
                      </m:r>
                      <m:r>
                        <m:rPr>
                          <m:nor/>
                        </m:rPr>
                        <a:rPr lang="en-US" sz="1800" b="1" kern="0" dirty="0">
                          <a:ea typeface="Arial Unicode MS" pitchFamily="34" charset="-128"/>
                          <a:cs typeface="Arial Unicode MS" pitchFamily="34" charset="-128"/>
                        </a:rPr>
                        <m:t>a</m:t>
                      </m:r>
                      <m:r>
                        <a:rPr lang="en-US" sz="1800" b="0" i="1" kern="0" dirty="0" smtClea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𝑓𝑟𝑜𝑚</m:t>
                      </m:r>
                      <m:r>
                        <a:rPr lang="en-US" sz="1800" i="1" ker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𝑑𝑎𝑡𝑎</m:t>
                      </m:r>
                      <m:r>
                        <a:rPr lang="en-US" sz="1800" i="1" ker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𝑜𝑏𝑗𝑒𝑐𝑡𝑠</m:t>
                      </m:r>
                      <m:r>
                        <a:rPr lang="en-US" sz="1800" i="1" ker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𝑜𝑓</m:t>
                      </m:r>
                      <m:r>
                        <a:rPr lang="en-US" sz="1800" i="1" ker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𝑜𝑡h𝑒𝑟</m:t>
                      </m:r>
                      <m:r>
                        <a:rPr lang="en-US" sz="1800" i="1" ker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𝑐𝑙𝑢𝑠𝑡𝑒𝑟</m:t>
                      </m:r>
                    </m:oMath>
                  </m:oMathPara>
                </a14:m>
                <a:endParaRPr lang="en-US" sz="1800" dirty="0"/>
              </a:p>
            </p:txBody>
          </p:sp>
        </mc:Choice>
        <mc:Fallback xmlns="">
          <p:sp>
            <p:nvSpPr>
              <p:cNvPr id="31" name="Rectangle 30"/>
              <p:cNvSpPr>
                <a:spLocks noRot="1" noChangeAspect="1" noMove="1" noResize="1" noEditPoints="1" noAdjustHandles="1" noChangeArrowheads="1" noChangeShapeType="1" noTextEdit="1"/>
              </p:cNvSpPr>
              <p:nvPr/>
            </p:nvSpPr>
            <p:spPr>
              <a:xfrm>
                <a:off x="284689" y="2878858"/>
                <a:ext cx="7328801" cy="369332"/>
              </a:xfrm>
              <a:prstGeom prst="rect">
                <a:avLst/>
              </a:prstGeom>
              <a:blipFill>
                <a:blip r:embed="rId5"/>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p:cNvSpPr/>
              <p:nvPr/>
            </p:nvSpPr>
            <p:spPr>
              <a:xfrm>
                <a:off x="310732" y="3289522"/>
                <a:ext cx="143573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kern="0" smtClean="0">
                          <a:solidFill>
                            <a:srgbClr val="000000"/>
                          </a:solidFill>
                          <a:latin typeface="Cambria Math" panose="02040503050406030204" pitchFamily="18" charset="0"/>
                          <a:ea typeface="Cambria Math" panose="02040503050406030204" pitchFamily="18" charset="0"/>
                          <a:cs typeface="Arial Unicode MS" pitchFamily="34" charset="-128"/>
                        </a:rPr>
                        <m:t>𝜇</m:t>
                      </m:r>
                      <m:r>
                        <a:rPr lang="en-US" sz="1800" b="0" i="1" kern="0" smtClean="0">
                          <a:solidFill>
                            <a:srgbClr val="000000"/>
                          </a:solidFill>
                          <a:latin typeface="Cambria Math" panose="02040503050406030204" pitchFamily="18" charset="0"/>
                          <a:ea typeface="Cambria Math" panose="02040503050406030204" pitchFamily="18" charset="0"/>
                          <a:cs typeface="Arial Unicode MS" pitchFamily="34" charset="-128"/>
                        </a:rPr>
                        <m:t>=</m:t>
                      </m:r>
                      <m:r>
                        <a:rPr lang="en-US" sz="1800" b="0" i="1" kern="0" smtClean="0">
                          <a:solidFill>
                            <a:srgbClr val="000000"/>
                          </a:solidFill>
                          <a:latin typeface="Cambria Math" panose="02040503050406030204" pitchFamily="18" charset="0"/>
                          <a:ea typeface="Cambria Math" panose="02040503050406030204" pitchFamily="18" charset="0"/>
                          <a:cs typeface="Arial Unicode MS" pitchFamily="34" charset="-128"/>
                        </a:rPr>
                        <m:t>𝑚𝑒𝑎𝑛</m:t>
                      </m:r>
                    </m:oMath>
                  </m:oMathPara>
                </a14:m>
                <a:endParaRPr lang="en-US" dirty="0"/>
              </a:p>
            </p:txBody>
          </p:sp>
        </mc:Choice>
        <mc:Fallback xmlns="">
          <p:sp>
            <p:nvSpPr>
              <p:cNvPr id="33" name="Rectangle 32"/>
              <p:cNvSpPr>
                <a:spLocks noRot="1" noChangeAspect="1" noMove="1" noResize="1" noEditPoints="1" noAdjustHandles="1" noChangeArrowheads="1" noChangeShapeType="1" noTextEdit="1"/>
              </p:cNvSpPr>
              <p:nvPr/>
            </p:nvSpPr>
            <p:spPr>
              <a:xfrm>
                <a:off x="310732" y="3289522"/>
                <a:ext cx="1435738" cy="369332"/>
              </a:xfrm>
              <a:prstGeom prst="rect">
                <a:avLst/>
              </a:prstGeom>
              <a:blipFill>
                <a:blip r:embed="rId6"/>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284689" y="3674784"/>
                <a:ext cx="71136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800" b="0" i="1" kern="0" smtClean="0">
                          <a:latin typeface="Cambria Math" panose="02040503050406030204" pitchFamily="18" charset="0"/>
                          <a:ea typeface="Cambria Math" panose="02040503050406030204" pitchFamily="18" charset="0"/>
                          <a:cs typeface="Arial Unicode MS" pitchFamily="34" charset="-128"/>
                        </a:rPr>
                        <m:t>𝑑𝑖𝑠𝑡</m:t>
                      </m:r>
                      <m:d>
                        <m:dPr>
                          <m:ctrlPr>
                            <a:rPr lang="en-US" sz="1800" b="0" i="1" kern="0" smtClean="0">
                              <a:latin typeface="Cambria Math" panose="02040503050406030204" pitchFamily="18" charset="0"/>
                              <a:ea typeface="Cambria Math" panose="02040503050406030204" pitchFamily="18" charset="0"/>
                              <a:cs typeface="Arial Unicode MS" pitchFamily="34" charset="-128"/>
                            </a:rPr>
                          </m:ctrlPr>
                        </m:dPr>
                        <m:e>
                          <m:r>
                            <a:rPr lang="en-US" sz="1800" b="0" i="1" kern="0" smtClean="0">
                              <a:latin typeface="Cambria Math" panose="02040503050406030204" pitchFamily="18" charset="0"/>
                              <a:ea typeface="Cambria Math" panose="02040503050406030204" pitchFamily="18" charset="0"/>
                              <a:cs typeface="Arial Unicode MS" pitchFamily="34" charset="-128"/>
                            </a:rPr>
                            <m:t>𝑎</m:t>
                          </m:r>
                          <m:r>
                            <a:rPr lang="en-US" sz="1800" b="0" i="1" kern="0" smtClean="0">
                              <a:latin typeface="Cambria Math" panose="02040503050406030204" pitchFamily="18" charset="0"/>
                              <a:ea typeface="Cambria Math" panose="02040503050406030204" pitchFamily="18" charset="0"/>
                              <a:cs typeface="Arial Unicode MS" pitchFamily="34" charset="-128"/>
                            </a:rPr>
                            <m:t>,</m:t>
                          </m:r>
                          <m:r>
                            <a:rPr lang="en-US" sz="1800" b="0" i="1" kern="0" smtClean="0">
                              <a:latin typeface="Cambria Math" panose="02040503050406030204" pitchFamily="18" charset="0"/>
                              <a:ea typeface="Cambria Math" panose="02040503050406030204" pitchFamily="18" charset="0"/>
                              <a:cs typeface="Arial Unicode MS" pitchFamily="34" charset="-128"/>
                            </a:rPr>
                            <m:t>𝑆𝑎𝑚𝑒𝐶</m:t>
                          </m:r>
                        </m:e>
                      </m:d>
                      <m:r>
                        <a:rPr lang="en-US" sz="1800" b="0" i="1" kern="0" smtClea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𝑑𝑖𝑠𝑡𝑎𝑛𝑐𝑒</m:t>
                      </m:r>
                      <m:r>
                        <a:rPr lang="en-US" sz="1800" b="0" i="1" kern="0" smtClean="0">
                          <a:latin typeface="Cambria Math" panose="02040503050406030204" pitchFamily="18" charset="0"/>
                          <a:ea typeface="Cambria Math" panose="02040503050406030204" pitchFamily="18" charset="0"/>
                          <a:cs typeface="Arial Unicode MS" pitchFamily="34" charset="-128"/>
                        </a:rPr>
                        <m:t> </m:t>
                      </m:r>
                      <m:r>
                        <a:rPr lang="en-US" sz="1800" b="0" i="1" kern="0" smtClean="0">
                          <a:latin typeface="Cambria Math" panose="02040503050406030204" pitchFamily="18" charset="0"/>
                          <a:ea typeface="Cambria Math" panose="02040503050406030204" pitchFamily="18" charset="0"/>
                          <a:cs typeface="Arial Unicode MS" pitchFamily="34" charset="-128"/>
                        </a:rPr>
                        <m:t>𝑜𝑓</m:t>
                      </m:r>
                      <m:r>
                        <a:rPr lang="en-US" sz="1800" b="0" i="1" kern="0" smtClean="0">
                          <a:latin typeface="Cambria Math" panose="02040503050406030204" pitchFamily="18" charset="0"/>
                          <a:ea typeface="Cambria Math" panose="02040503050406030204" pitchFamily="18" charset="0"/>
                          <a:cs typeface="Arial Unicode MS" pitchFamily="34" charset="-128"/>
                        </a:rPr>
                        <m:t> </m:t>
                      </m:r>
                      <m:r>
                        <m:rPr>
                          <m:nor/>
                        </m:rPr>
                        <a:rPr lang="en-US" sz="1800" b="1" kern="0" dirty="0">
                          <a:ea typeface="Arial Unicode MS" pitchFamily="34" charset="-128"/>
                          <a:cs typeface="Arial Unicode MS" pitchFamily="34" charset="-128"/>
                        </a:rPr>
                        <m:t>a</m:t>
                      </m:r>
                      <m:r>
                        <m:rPr>
                          <m:nor/>
                        </m:rPr>
                        <a:rPr lang="en-US" sz="1800" b="1" i="0" kern="0" dirty="0" smtClean="0">
                          <a:ea typeface="Arial Unicode MS" pitchFamily="34" charset="-128"/>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𝑓𝑟𝑜𝑚</m:t>
                      </m:r>
                      <m:r>
                        <a:rPr lang="en-US" sz="1800" i="1" ker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𝑑𝑎𝑡𝑎</m:t>
                      </m:r>
                      <m:r>
                        <a:rPr lang="en-US" sz="1800" i="1" ker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𝑜𝑏𝑗𝑒𝑐𝑡𝑠</m:t>
                      </m:r>
                      <m:r>
                        <a:rPr lang="en-US" sz="1800" i="1" ker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𝑜𝑓</m:t>
                      </m:r>
                      <m:r>
                        <a:rPr lang="en-US" sz="1800" i="1" kern="0">
                          <a:latin typeface="Cambria Math" panose="02040503050406030204" pitchFamily="18" charset="0"/>
                          <a:ea typeface="Cambria Math" panose="02040503050406030204" pitchFamily="18" charset="0"/>
                          <a:cs typeface="Arial Unicode MS" pitchFamily="34" charset="-128"/>
                        </a:rPr>
                        <m:t> </m:t>
                      </m:r>
                      <m:r>
                        <a:rPr lang="en-US" sz="1800" b="0" i="1" kern="0" smtClean="0">
                          <a:latin typeface="Cambria Math" panose="02040503050406030204" pitchFamily="18" charset="0"/>
                          <a:ea typeface="Cambria Math" panose="02040503050406030204" pitchFamily="18" charset="0"/>
                          <a:cs typeface="Arial Unicode MS" pitchFamily="34" charset="-128"/>
                        </a:rPr>
                        <m:t>𝑠𝑎𝑚𝑒</m:t>
                      </m:r>
                      <m:r>
                        <a:rPr lang="en-US" sz="1800" i="1" ker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𝑐𝑙𝑢𝑠𝑡𝑒𝑟</m:t>
                      </m:r>
                    </m:oMath>
                  </m:oMathPara>
                </a14:m>
                <a:endParaRPr lang="en-US" sz="1800" dirty="0"/>
              </a:p>
            </p:txBody>
          </p:sp>
        </mc:Choice>
        <mc:Fallback xmlns="">
          <p:sp>
            <p:nvSpPr>
              <p:cNvPr id="34" name="Rectangle 33"/>
              <p:cNvSpPr>
                <a:spLocks noRot="1" noChangeAspect="1" noMove="1" noResize="1" noEditPoints="1" noAdjustHandles="1" noChangeArrowheads="1" noChangeShapeType="1" noTextEdit="1"/>
              </p:cNvSpPr>
              <p:nvPr/>
            </p:nvSpPr>
            <p:spPr>
              <a:xfrm>
                <a:off x="284689" y="3674784"/>
                <a:ext cx="7113678" cy="369332"/>
              </a:xfrm>
              <a:prstGeom prst="rect">
                <a:avLst/>
              </a:prstGeom>
              <a:blipFill>
                <a:blip r:embed="rId7"/>
                <a:stretch>
                  <a:fillRect b="-15000"/>
                </a:stretch>
              </a:blipFill>
            </p:spPr>
            <p:txBody>
              <a:bodyPr/>
              <a:lstStyle/>
              <a:p>
                <a:r>
                  <a:rPr lang="en-US">
                    <a:noFill/>
                  </a:rPr>
                  <a:t> </a:t>
                </a:r>
              </a:p>
            </p:txBody>
          </p:sp>
        </mc:Fallback>
      </mc:AlternateContent>
      <p:sp>
        <p:nvSpPr>
          <p:cNvPr id="4" name="TextBox 3"/>
          <p:cNvSpPr txBox="1"/>
          <p:nvPr/>
        </p:nvSpPr>
        <p:spPr>
          <a:xfrm>
            <a:off x="433386" y="4112372"/>
            <a:ext cx="3955888" cy="630942"/>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min: minimum</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max: maximum</a:t>
            </a:r>
          </a:p>
        </p:txBody>
      </p:sp>
      <p:sp>
        <p:nvSpPr>
          <p:cNvPr id="96" name="Flowchart: Connector 95"/>
          <p:cNvSpPr/>
          <p:nvPr/>
        </p:nvSpPr>
        <p:spPr bwMode="gray">
          <a:xfrm>
            <a:off x="8598529" y="3349044"/>
            <a:ext cx="144016" cy="144016"/>
          </a:xfrm>
          <a:prstGeom prst="flowChartConnector">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7" name="Flowchart: Connector 96"/>
          <p:cNvSpPr/>
          <p:nvPr/>
        </p:nvSpPr>
        <p:spPr bwMode="gray">
          <a:xfrm>
            <a:off x="8456097" y="3637076"/>
            <a:ext cx="144016" cy="144016"/>
          </a:xfrm>
          <a:prstGeom prst="flowChartConnector">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8" name="Flowchart: Connector 97"/>
          <p:cNvSpPr/>
          <p:nvPr/>
        </p:nvSpPr>
        <p:spPr bwMode="gray">
          <a:xfrm>
            <a:off x="8886561" y="3749581"/>
            <a:ext cx="144016" cy="144016"/>
          </a:xfrm>
          <a:prstGeom prst="flowChartConnector">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9" name="Flowchart: Connector 98"/>
          <p:cNvSpPr/>
          <p:nvPr/>
        </p:nvSpPr>
        <p:spPr bwMode="gray">
          <a:xfrm>
            <a:off x="9174593" y="4429164"/>
            <a:ext cx="144016" cy="144016"/>
          </a:xfrm>
          <a:prstGeom prst="flowChartConnector">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0" name="Flowchart: Connector 99"/>
          <p:cNvSpPr/>
          <p:nvPr/>
        </p:nvSpPr>
        <p:spPr bwMode="gray">
          <a:xfrm>
            <a:off x="9534633" y="3925108"/>
            <a:ext cx="144016" cy="144016"/>
          </a:xfrm>
          <a:prstGeom prst="flowChartConnector">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1" name="Flowchart: Connector 100"/>
          <p:cNvSpPr/>
          <p:nvPr/>
        </p:nvSpPr>
        <p:spPr bwMode="gray">
          <a:xfrm>
            <a:off x="10470737" y="2540830"/>
            <a:ext cx="144016" cy="144016"/>
          </a:xfrm>
          <a:prstGeom prst="flowChartConnector">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2" name="Flowchart: Connector 101"/>
          <p:cNvSpPr/>
          <p:nvPr/>
        </p:nvSpPr>
        <p:spPr bwMode="gray">
          <a:xfrm>
            <a:off x="10902785" y="3061012"/>
            <a:ext cx="144016" cy="144016"/>
          </a:xfrm>
          <a:prstGeom prst="flowChartConnector">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3" name="Flowchart: Connector 102"/>
          <p:cNvSpPr/>
          <p:nvPr/>
        </p:nvSpPr>
        <p:spPr bwMode="gray">
          <a:xfrm>
            <a:off x="10202044" y="3074876"/>
            <a:ext cx="144016" cy="144016"/>
          </a:xfrm>
          <a:prstGeom prst="flowChartConnector">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4" name="Flowchart: Connector 103"/>
          <p:cNvSpPr/>
          <p:nvPr/>
        </p:nvSpPr>
        <p:spPr bwMode="gray">
          <a:xfrm>
            <a:off x="11262825" y="3875842"/>
            <a:ext cx="144016" cy="144016"/>
          </a:xfrm>
          <a:prstGeom prst="flowChartConnector">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5" name="Flowchart: Connector 104"/>
          <p:cNvSpPr/>
          <p:nvPr/>
        </p:nvSpPr>
        <p:spPr bwMode="gray">
          <a:xfrm>
            <a:off x="10614753" y="4163874"/>
            <a:ext cx="144016" cy="144016"/>
          </a:xfrm>
          <a:prstGeom prst="flowChartConnector">
            <a:avLst/>
          </a:prstGeom>
          <a:solidFill>
            <a:srgbClr val="003283"/>
          </a:solidFill>
          <a:ln w="6350" algn="ctr">
            <a:no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106" name="Straight Arrow Connector 105"/>
          <p:cNvCxnSpPr/>
          <p:nvPr/>
        </p:nvCxnSpPr>
        <p:spPr>
          <a:xfrm flipV="1">
            <a:off x="7878449" y="2075642"/>
            <a:ext cx="0" cy="34563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a:off x="7518409" y="5243994"/>
            <a:ext cx="4320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p:cNvSpPr txBox="1"/>
          <p:nvPr/>
        </p:nvSpPr>
        <p:spPr>
          <a:xfrm rot="16200000">
            <a:off x="6720806" y="3089270"/>
            <a:ext cx="1872208"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109" name="TextBox 108"/>
          <p:cNvSpPr txBox="1"/>
          <p:nvPr/>
        </p:nvSpPr>
        <p:spPr>
          <a:xfrm>
            <a:off x="9554475" y="5522655"/>
            <a:ext cx="1872208"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sp>
        <p:nvSpPr>
          <p:cNvPr id="110" name="TextBox 109"/>
          <p:cNvSpPr txBox="1"/>
          <p:nvPr/>
        </p:nvSpPr>
        <p:spPr>
          <a:xfrm>
            <a:off x="9049915" y="1877924"/>
            <a:ext cx="1296145"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K = 3</a:t>
            </a:r>
          </a:p>
        </p:txBody>
      </p:sp>
      <p:sp>
        <p:nvSpPr>
          <p:cNvPr id="111" name="Isosceles Triangle 110"/>
          <p:cNvSpPr/>
          <p:nvPr/>
        </p:nvSpPr>
        <p:spPr bwMode="gray">
          <a:xfrm>
            <a:off x="8699989" y="4065386"/>
            <a:ext cx="228945" cy="205744"/>
          </a:xfrm>
          <a:prstGeom prst="triangle">
            <a:avLst/>
          </a:prstGeom>
          <a:solidFill>
            <a:srgbClr val="003283"/>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2" name="Isosceles Triangle 111"/>
          <p:cNvSpPr/>
          <p:nvPr/>
        </p:nvSpPr>
        <p:spPr bwMode="gray">
          <a:xfrm>
            <a:off x="10852524" y="4003841"/>
            <a:ext cx="228945" cy="205744"/>
          </a:xfrm>
          <a:prstGeom prst="triangle">
            <a:avLst/>
          </a:prstGeom>
          <a:solidFill>
            <a:srgbClr val="003283"/>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3" name="Isosceles Triangle 112"/>
          <p:cNvSpPr/>
          <p:nvPr/>
        </p:nvSpPr>
        <p:spPr bwMode="gray">
          <a:xfrm>
            <a:off x="10428272" y="2868410"/>
            <a:ext cx="228945" cy="205744"/>
          </a:xfrm>
          <a:prstGeom prst="triangle">
            <a:avLst/>
          </a:prstGeom>
          <a:solidFill>
            <a:srgbClr val="003283"/>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4" name="TextBox 113"/>
          <p:cNvSpPr txBox="1"/>
          <p:nvPr/>
        </p:nvSpPr>
        <p:spPr>
          <a:xfrm>
            <a:off x="10423396" y="3066172"/>
            <a:ext cx="484718"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c3</a:t>
            </a:r>
          </a:p>
        </p:txBody>
      </p:sp>
      <p:sp>
        <p:nvSpPr>
          <p:cNvPr id="115" name="TextBox 114"/>
          <p:cNvSpPr txBox="1"/>
          <p:nvPr/>
        </p:nvSpPr>
        <p:spPr>
          <a:xfrm>
            <a:off x="10852657" y="4219415"/>
            <a:ext cx="484718"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c2</a:t>
            </a:r>
          </a:p>
        </p:txBody>
      </p:sp>
      <p:sp>
        <p:nvSpPr>
          <p:cNvPr id="116" name="TextBox 115"/>
          <p:cNvSpPr txBox="1"/>
          <p:nvPr/>
        </p:nvSpPr>
        <p:spPr>
          <a:xfrm>
            <a:off x="8689875" y="4263410"/>
            <a:ext cx="484718"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c1</a:t>
            </a:r>
          </a:p>
        </p:txBody>
      </p:sp>
      <p:sp>
        <p:nvSpPr>
          <p:cNvPr id="117" name="Oval 116"/>
          <p:cNvSpPr/>
          <p:nvPr/>
        </p:nvSpPr>
        <p:spPr bwMode="gray">
          <a:xfrm rot="3059758">
            <a:off x="7762291" y="3270706"/>
            <a:ext cx="2427831" cy="1498304"/>
          </a:xfrm>
          <a:prstGeom prst="ellipse">
            <a:avLst/>
          </a:prstGeom>
          <a:solidFill>
            <a:srgbClr val="92D050">
              <a:alpha val="24000"/>
            </a:srgbClr>
          </a:solidFill>
          <a:ln w="15875"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8" name="Oval 117"/>
          <p:cNvSpPr/>
          <p:nvPr/>
        </p:nvSpPr>
        <p:spPr bwMode="gray">
          <a:xfrm rot="3059758">
            <a:off x="10091512" y="2252627"/>
            <a:ext cx="1097315" cy="1498304"/>
          </a:xfrm>
          <a:prstGeom prst="ellipse">
            <a:avLst/>
          </a:prstGeom>
          <a:solidFill>
            <a:srgbClr val="FFFF00">
              <a:alpha val="17000"/>
            </a:srgbClr>
          </a:solidFill>
          <a:ln w="15875"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9" name="Oval 118"/>
          <p:cNvSpPr/>
          <p:nvPr/>
        </p:nvSpPr>
        <p:spPr bwMode="gray">
          <a:xfrm rot="3059758">
            <a:off x="10636735" y="3409972"/>
            <a:ext cx="935042" cy="1498304"/>
          </a:xfrm>
          <a:prstGeom prst="ellipse">
            <a:avLst/>
          </a:prstGeom>
          <a:solidFill>
            <a:srgbClr val="FF0000">
              <a:alpha val="5000"/>
            </a:srgbClr>
          </a:solidFill>
          <a:ln w="15875"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TextBox 5"/>
          <p:cNvSpPr txBox="1"/>
          <p:nvPr/>
        </p:nvSpPr>
        <p:spPr>
          <a:xfrm>
            <a:off x="8692515" y="3069392"/>
            <a:ext cx="472837"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a</a:t>
            </a:r>
          </a:p>
        </p:txBody>
      </p:sp>
      <p:pic>
        <p:nvPicPr>
          <p:cNvPr id="9" name="Picture 8"/>
          <p:cNvPicPr>
            <a:picLocks noChangeAspect="1"/>
          </p:cNvPicPr>
          <p:nvPr/>
        </p:nvPicPr>
        <p:blipFill>
          <a:blip r:embed="rId8"/>
          <a:stretch>
            <a:fillRect/>
          </a:stretch>
        </p:blipFill>
        <p:spPr>
          <a:xfrm>
            <a:off x="3217267" y="4891569"/>
            <a:ext cx="200025" cy="352425"/>
          </a:xfrm>
          <a:prstGeom prst="rect">
            <a:avLst/>
          </a:prstGeom>
        </p:spPr>
      </p:pic>
      <p:sp>
        <p:nvSpPr>
          <p:cNvPr id="120" name="TextBox 119"/>
          <p:cNvSpPr txBox="1"/>
          <p:nvPr/>
        </p:nvSpPr>
        <p:spPr>
          <a:xfrm>
            <a:off x="3364597" y="5025673"/>
            <a:ext cx="472837"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a</a:t>
            </a:r>
          </a:p>
        </p:txBody>
      </p:sp>
    </p:spTree>
    <p:extLst>
      <p:ext uri="{BB962C8B-B14F-4D97-AF65-F5344CB8AC3E}">
        <p14:creationId xmlns:p14="http://schemas.microsoft.com/office/powerpoint/2010/main" val="1250115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K Means</a:t>
            </a:r>
          </a:p>
        </p:txBody>
      </p:sp>
      <p:sp>
        <p:nvSpPr>
          <p:cNvPr id="3" name="TextBox 2"/>
          <p:cNvSpPr txBox="1"/>
          <p:nvPr/>
        </p:nvSpPr>
        <p:spPr>
          <a:xfrm>
            <a:off x="552971" y="1877924"/>
            <a:ext cx="5184576" cy="630942"/>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Silhouette Coefficient:</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Checks cluster cohesion and separation together.</a:t>
            </a:r>
          </a:p>
        </p:txBody>
      </p:sp>
      <p:sp>
        <p:nvSpPr>
          <p:cNvPr id="96" name="Flowchart: Connector 95"/>
          <p:cNvSpPr/>
          <p:nvPr/>
        </p:nvSpPr>
        <p:spPr bwMode="gray">
          <a:xfrm>
            <a:off x="8598529" y="3349044"/>
            <a:ext cx="144016" cy="144016"/>
          </a:xfrm>
          <a:prstGeom prst="flowChartConnector">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7" name="Flowchart: Connector 96"/>
          <p:cNvSpPr/>
          <p:nvPr/>
        </p:nvSpPr>
        <p:spPr bwMode="gray">
          <a:xfrm>
            <a:off x="8456097" y="3637076"/>
            <a:ext cx="144016" cy="144016"/>
          </a:xfrm>
          <a:prstGeom prst="flowChartConnector">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8" name="Flowchart: Connector 97"/>
          <p:cNvSpPr/>
          <p:nvPr/>
        </p:nvSpPr>
        <p:spPr bwMode="gray">
          <a:xfrm>
            <a:off x="8886561" y="3749581"/>
            <a:ext cx="144016" cy="144016"/>
          </a:xfrm>
          <a:prstGeom prst="flowChartConnector">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9" name="Flowchart: Connector 98"/>
          <p:cNvSpPr/>
          <p:nvPr/>
        </p:nvSpPr>
        <p:spPr bwMode="gray">
          <a:xfrm>
            <a:off x="9174593" y="4429164"/>
            <a:ext cx="144016" cy="144016"/>
          </a:xfrm>
          <a:prstGeom prst="flowChartConnector">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0" name="Flowchart: Connector 99"/>
          <p:cNvSpPr/>
          <p:nvPr/>
        </p:nvSpPr>
        <p:spPr bwMode="gray">
          <a:xfrm>
            <a:off x="9534633" y="3925108"/>
            <a:ext cx="144016" cy="144016"/>
          </a:xfrm>
          <a:prstGeom prst="flowChartConnector">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1" name="Flowchart: Connector 100"/>
          <p:cNvSpPr/>
          <p:nvPr/>
        </p:nvSpPr>
        <p:spPr bwMode="gray">
          <a:xfrm>
            <a:off x="10470737" y="2540830"/>
            <a:ext cx="144016" cy="144016"/>
          </a:xfrm>
          <a:prstGeom prst="flowChartConnector">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2" name="Flowchart: Connector 101"/>
          <p:cNvSpPr/>
          <p:nvPr/>
        </p:nvSpPr>
        <p:spPr bwMode="gray">
          <a:xfrm>
            <a:off x="10902785" y="3061012"/>
            <a:ext cx="144016" cy="144016"/>
          </a:xfrm>
          <a:prstGeom prst="flowChartConnector">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3" name="Flowchart: Connector 102"/>
          <p:cNvSpPr/>
          <p:nvPr/>
        </p:nvSpPr>
        <p:spPr bwMode="gray">
          <a:xfrm>
            <a:off x="10202044" y="3074876"/>
            <a:ext cx="144016" cy="144016"/>
          </a:xfrm>
          <a:prstGeom prst="flowChartConnector">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4" name="Flowchart: Connector 103"/>
          <p:cNvSpPr/>
          <p:nvPr/>
        </p:nvSpPr>
        <p:spPr bwMode="gray">
          <a:xfrm>
            <a:off x="11262825" y="3875842"/>
            <a:ext cx="144016" cy="144016"/>
          </a:xfrm>
          <a:prstGeom prst="flowChartConnector">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5" name="Flowchart: Connector 104"/>
          <p:cNvSpPr/>
          <p:nvPr/>
        </p:nvSpPr>
        <p:spPr bwMode="gray">
          <a:xfrm>
            <a:off x="10614753" y="4163874"/>
            <a:ext cx="144016" cy="144016"/>
          </a:xfrm>
          <a:prstGeom prst="flowChartConnector">
            <a:avLst/>
          </a:prstGeom>
          <a:solidFill>
            <a:srgbClr val="003283"/>
          </a:solidFill>
          <a:ln w="6350" algn="ctr">
            <a:no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106" name="Straight Arrow Connector 105"/>
          <p:cNvCxnSpPr/>
          <p:nvPr/>
        </p:nvCxnSpPr>
        <p:spPr>
          <a:xfrm flipV="1">
            <a:off x="7878449" y="2075642"/>
            <a:ext cx="0" cy="34563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a:off x="7518409" y="5243994"/>
            <a:ext cx="4320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p:cNvSpPr txBox="1"/>
          <p:nvPr/>
        </p:nvSpPr>
        <p:spPr>
          <a:xfrm rot="16200000">
            <a:off x="6720806" y="3089270"/>
            <a:ext cx="1872208"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109" name="TextBox 108"/>
          <p:cNvSpPr txBox="1"/>
          <p:nvPr/>
        </p:nvSpPr>
        <p:spPr>
          <a:xfrm>
            <a:off x="9554475" y="5522655"/>
            <a:ext cx="1872208"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sp>
        <p:nvSpPr>
          <p:cNvPr id="110" name="TextBox 109"/>
          <p:cNvSpPr txBox="1"/>
          <p:nvPr/>
        </p:nvSpPr>
        <p:spPr>
          <a:xfrm>
            <a:off x="9049915" y="1877924"/>
            <a:ext cx="1296145"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K = 3</a:t>
            </a:r>
          </a:p>
        </p:txBody>
      </p:sp>
      <p:sp>
        <p:nvSpPr>
          <p:cNvPr id="111" name="Isosceles Triangle 110"/>
          <p:cNvSpPr/>
          <p:nvPr/>
        </p:nvSpPr>
        <p:spPr bwMode="gray">
          <a:xfrm>
            <a:off x="8699989" y="4065386"/>
            <a:ext cx="228945" cy="205744"/>
          </a:xfrm>
          <a:prstGeom prst="triangle">
            <a:avLst/>
          </a:prstGeom>
          <a:solidFill>
            <a:srgbClr val="003283"/>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2" name="Isosceles Triangle 111"/>
          <p:cNvSpPr/>
          <p:nvPr/>
        </p:nvSpPr>
        <p:spPr bwMode="gray">
          <a:xfrm>
            <a:off x="10852524" y="4003841"/>
            <a:ext cx="228945" cy="205744"/>
          </a:xfrm>
          <a:prstGeom prst="triangle">
            <a:avLst/>
          </a:prstGeom>
          <a:solidFill>
            <a:srgbClr val="003283"/>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3" name="Isosceles Triangle 112"/>
          <p:cNvSpPr/>
          <p:nvPr/>
        </p:nvSpPr>
        <p:spPr bwMode="gray">
          <a:xfrm>
            <a:off x="10428272" y="2868410"/>
            <a:ext cx="228945" cy="205744"/>
          </a:xfrm>
          <a:prstGeom prst="triangle">
            <a:avLst/>
          </a:prstGeom>
          <a:solidFill>
            <a:srgbClr val="003283"/>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4" name="TextBox 113"/>
          <p:cNvSpPr txBox="1"/>
          <p:nvPr/>
        </p:nvSpPr>
        <p:spPr>
          <a:xfrm>
            <a:off x="10423396" y="3066172"/>
            <a:ext cx="484718"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c3</a:t>
            </a:r>
          </a:p>
        </p:txBody>
      </p:sp>
      <p:sp>
        <p:nvSpPr>
          <p:cNvPr id="115" name="TextBox 114"/>
          <p:cNvSpPr txBox="1"/>
          <p:nvPr/>
        </p:nvSpPr>
        <p:spPr>
          <a:xfrm>
            <a:off x="10852657" y="4219415"/>
            <a:ext cx="484718"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c2</a:t>
            </a:r>
          </a:p>
        </p:txBody>
      </p:sp>
      <p:sp>
        <p:nvSpPr>
          <p:cNvPr id="116" name="TextBox 115"/>
          <p:cNvSpPr txBox="1"/>
          <p:nvPr/>
        </p:nvSpPr>
        <p:spPr>
          <a:xfrm>
            <a:off x="8689875" y="4263410"/>
            <a:ext cx="484718"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c1</a:t>
            </a:r>
          </a:p>
        </p:txBody>
      </p:sp>
      <p:sp>
        <p:nvSpPr>
          <p:cNvPr id="117" name="Oval 116"/>
          <p:cNvSpPr/>
          <p:nvPr/>
        </p:nvSpPr>
        <p:spPr bwMode="gray">
          <a:xfrm rot="3059758">
            <a:off x="7762291" y="3270706"/>
            <a:ext cx="2427831" cy="1498304"/>
          </a:xfrm>
          <a:prstGeom prst="ellipse">
            <a:avLst/>
          </a:prstGeom>
          <a:solidFill>
            <a:srgbClr val="92D050">
              <a:alpha val="24000"/>
            </a:srgbClr>
          </a:solidFill>
          <a:ln w="15875"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8" name="Oval 117"/>
          <p:cNvSpPr/>
          <p:nvPr/>
        </p:nvSpPr>
        <p:spPr bwMode="gray">
          <a:xfrm rot="3059758">
            <a:off x="10091512" y="2252627"/>
            <a:ext cx="1097315" cy="1498304"/>
          </a:xfrm>
          <a:prstGeom prst="ellipse">
            <a:avLst/>
          </a:prstGeom>
          <a:solidFill>
            <a:srgbClr val="FFFF00">
              <a:alpha val="17000"/>
            </a:srgbClr>
          </a:solidFill>
          <a:ln w="15875"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9" name="Oval 118"/>
          <p:cNvSpPr/>
          <p:nvPr/>
        </p:nvSpPr>
        <p:spPr bwMode="gray">
          <a:xfrm rot="3059758">
            <a:off x="10636735" y="3409972"/>
            <a:ext cx="935042" cy="1498304"/>
          </a:xfrm>
          <a:prstGeom prst="ellipse">
            <a:avLst/>
          </a:prstGeom>
          <a:solidFill>
            <a:srgbClr val="FF0000">
              <a:alpha val="5000"/>
            </a:srgbClr>
          </a:solidFill>
          <a:ln w="15875"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1921123" y="2971282"/>
            <a:ext cx="2019300" cy="1066800"/>
          </a:xfrm>
          <a:prstGeom prst="rect">
            <a:avLst/>
          </a:prstGeom>
        </p:spPr>
      </p:pic>
      <p:sp>
        <p:nvSpPr>
          <p:cNvPr id="6" name="TextBox 5"/>
          <p:cNvSpPr txBox="1"/>
          <p:nvPr/>
        </p:nvSpPr>
        <p:spPr>
          <a:xfrm>
            <a:off x="696987" y="4496414"/>
            <a:ext cx="4392488" cy="2323713"/>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SC is complete Silhouette Coefficient</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    is Silhouette Coefficient of </a:t>
            </a:r>
            <a:r>
              <a:rPr lang="en-US" sz="1800" kern="0" dirty="0" err="1">
                <a:ea typeface="Arial Unicode MS" pitchFamily="34" charset="-128"/>
                <a:cs typeface="Arial Unicode MS" pitchFamily="34" charset="-128"/>
              </a:rPr>
              <a:t>ith</a:t>
            </a:r>
            <a:r>
              <a:rPr lang="en-US" sz="1800" kern="0" dirty="0">
                <a:ea typeface="Arial Unicode MS" pitchFamily="34" charset="-128"/>
                <a:cs typeface="Arial Unicode MS" pitchFamily="34" charset="-128"/>
              </a:rPr>
              <a:t> data object</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n is total number of data objects</a:t>
            </a:r>
          </a:p>
          <a:p>
            <a:pPr fontAlgn="base">
              <a:spcBef>
                <a:spcPts val="600"/>
              </a:spcBef>
              <a:spcAft>
                <a:spcPct val="0"/>
              </a:spcAft>
              <a:buClr>
                <a:srgbClr val="F0AB00"/>
              </a:buClr>
              <a:buSzPct val="80000"/>
            </a:pPr>
            <a:endParaRPr lang="en-US" sz="1800" kern="0" dirty="0">
              <a:ea typeface="Arial Unicode MS" pitchFamily="34" charset="-128"/>
              <a:cs typeface="Arial Unicode MS" pitchFamily="34" charset="-128"/>
            </a:endParaRPr>
          </a:p>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SC close to one 1 implies good clustering.</a:t>
            </a:r>
          </a:p>
          <a:p>
            <a:pPr fontAlgn="base">
              <a:spcBef>
                <a:spcPts val="600"/>
              </a:spcBef>
              <a:spcAft>
                <a:spcPct val="0"/>
              </a:spcAft>
              <a:buClr>
                <a:srgbClr val="F0AB00"/>
              </a:buClr>
              <a:buSzPct val="80000"/>
            </a:pPr>
            <a:endParaRPr lang="en-US" sz="1800" kern="0" dirty="0">
              <a:ea typeface="Arial Unicode MS" pitchFamily="34" charset="-128"/>
              <a:cs typeface="Arial Unicode MS" pitchFamily="34" charset="-128"/>
            </a:endParaRPr>
          </a:p>
        </p:txBody>
      </p:sp>
      <p:pic>
        <p:nvPicPr>
          <p:cNvPr id="7" name="Picture 6"/>
          <p:cNvPicPr>
            <a:picLocks noChangeAspect="1"/>
          </p:cNvPicPr>
          <p:nvPr/>
        </p:nvPicPr>
        <p:blipFill>
          <a:blip r:embed="rId4"/>
          <a:stretch>
            <a:fillRect/>
          </a:stretch>
        </p:blipFill>
        <p:spPr>
          <a:xfrm>
            <a:off x="673309" y="4817406"/>
            <a:ext cx="295275" cy="342900"/>
          </a:xfrm>
          <a:prstGeom prst="rect">
            <a:avLst/>
          </a:prstGeom>
        </p:spPr>
      </p:pic>
      <p:sp>
        <p:nvSpPr>
          <p:cNvPr id="37" name="Rectangle 36"/>
          <p:cNvSpPr/>
          <p:nvPr/>
        </p:nvSpPr>
        <p:spPr bwMode="gray">
          <a:xfrm>
            <a:off x="1417067" y="2829858"/>
            <a:ext cx="3168352" cy="1161259"/>
          </a:xfrm>
          <a:prstGeom prst="rect">
            <a:avLst/>
          </a:prstGeom>
          <a:solidFill>
            <a:schemeClr val="accent1">
              <a:alpha val="0"/>
            </a:schemeClr>
          </a:solidFill>
          <a:ln w="15875"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8982755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Elbow Method </a:t>
            </a:r>
          </a:p>
        </p:txBody>
      </p:sp>
      <p:pic>
        <p:nvPicPr>
          <p:cNvPr id="4" name="Picture 3"/>
          <p:cNvPicPr>
            <a:picLocks noChangeAspect="1"/>
          </p:cNvPicPr>
          <p:nvPr/>
        </p:nvPicPr>
        <p:blipFill>
          <a:blip r:embed="rId2"/>
          <a:stretch>
            <a:fillRect/>
          </a:stretch>
        </p:blipFill>
        <p:spPr>
          <a:xfrm>
            <a:off x="3448878" y="1603751"/>
            <a:ext cx="4798391" cy="4453596"/>
          </a:xfrm>
          <a:prstGeom prst="rect">
            <a:avLst/>
          </a:prstGeom>
        </p:spPr>
      </p:pic>
    </p:spTree>
    <p:extLst>
      <p:ext uri="{BB962C8B-B14F-4D97-AF65-F5344CB8AC3E}">
        <p14:creationId xmlns:p14="http://schemas.microsoft.com/office/powerpoint/2010/main" val="510793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Day 3</a:t>
            </a:r>
          </a:p>
        </p:txBody>
      </p:sp>
      <p:sp>
        <p:nvSpPr>
          <p:cNvPr id="3" name="Text Placeholder 2"/>
          <p:cNvSpPr>
            <a:spLocks noGrp="1"/>
          </p:cNvSpPr>
          <p:nvPr>
            <p:ph type="body" sz="quarter" idx="10"/>
          </p:nvPr>
        </p:nvSpPr>
        <p:spPr/>
        <p:txBody>
          <a:bodyPr/>
          <a:lstStyle/>
          <a:p>
            <a:pPr marL="465750" lvl="2" indent="-285750">
              <a:buFont typeface="Arial" charset="0"/>
              <a:buChar char="•"/>
            </a:pPr>
            <a:r>
              <a:rPr lang="en-US" sz="1600" b="1" dirty="0"/>
              <a:t>Support Vector Machines (SVM) </a:t>
            </a:r>
          </a:p>
          <a:p>
            <a:pPr marL="645750" lvl="3" indent="-285750">
              <a:buFont typeface="Arial" charset="0"/>
              <a:buChar char="•"/>
            </a:pPr>
            <a:endParaRPr lang="en-US" sz="1600" dirty="0"/>
          </a:p>
          <a:p>
            <a:pPr marL="531450" lvl="3" indent="-171450"/>
            <a:r>
              <a:rPr lang="en-US" sz="1600" dirty="0"/>
              <a:t>Optimization Intuition</a:t>
            </a:r>
          </a:p>
          <a:p>
            <a:pPr marL="531450" lvl="3" indent="-171450"/>
            <a:r>
              <a:rPr lang="en-US" sz="1600" dirty="0"/>
              <a:t>Large Margin Intuition</a:t>
            </a:r>
          </a:p>
          <a:p>
            <a:pPr marL="531450" lvl="3" indent="-171450"/>
            <a:r>
              <a:rPr lang="en-US" sz="1600" dirty="0"/>
              <a:t>Kernels</a:t>
            </a:r>
          </a:p>
          <a:p>
            <a:pPr marL="522900" lvl="2" indent="-342900">
              <a:buFont typeface="Arial" charset="0"/>
              <a:buChar char="•"/>
            </a:pPr>
            <a:endParaRPr lang="en-US" sz="1600" b="0" dirty="0"/>
          </a:p>
          <a:p>
            <a:pPr marL="342900" indent="-342900">
              <a:buFont typeface="Arial" charset="0"/>
              <a:buChar char="•"/>
            </a:pPr>
            <a:r>
              <a:rPr lang="en-US" sz="1600" dirty="0"/>
              <a:t>Unsupervised Learning</a:t>
            </a:r>
          </a:p>
          <a:p>
            <a:pPr marL="645750" lvl="3" indent="-285750"/>
            <a:r>
              <a:rPr lang="en-US" sz="1600" b="1" dirty="0"/>
              <a:t>K-Means Clustering</a:t>
            </a:r>
          </a:p>
          <a:p>
            <a:pPr marL="645750" lvl="3" indent="-285750"/>
            <a:r>
              <a:rPr lang="en-US" sz="1600" b="1" dirty="0"/>
              <a:t>Hierarchical Clustering</a:t>
            </a:r>
          </a:p>
          <a:p>
            <a:pPr marL="645750" lvl="3" indent="-285750"/>
            <a:r>
              <a:rPr lang="en-US" sz="1600" b="1" dirty="0"/>
              <a:t>Dimensionality Reduction: Principle Component Analysis (PCA)</a:t>
            </a:r>
          </a:p>
          <a:p>
            <a:pPr marL="522900" lvl="2" indent="-342900">
              <a:buFont typeface="Arial" charset="0"/>
              <a:buChar char="•"/>
            </a:pPr>
            <a:endParaRPr lang="en-US" sz="1600" dirty="0"/>
          </a:p>
          <a:p>
            <a:pPr marL="522900" lvl="2" indent="-342900">
              <a:buFont typeface="Arial" charset="0"/>
              <a:buChar char="•"/>
            </a:pPr>
            <a:r>
              <a:rPr lang="en-US" sz="1600" dirty="0"/>
              <a:t>Discussion: End-to-end ML pipeline at SAP</a:t>
            </a:r>
          </a:p>
        </p:txBody>
      </p:sp>
    </p:spTree>
    <p:extLst>
      <p:ext uri="{BB962C8B-B14F-4D97-AF65-F5344CB8AC3E}">
        <p14:creationId xmlns:p14="http://schemas.microsoft.com/office/powerpoint/2010/main" val="16905679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a:t>
            </a:r>
          </a:p>
        </p:txBody>
      </p:sp>
      <p:sp>
        <p:nvSpPr>
          <p:cNvPr id="3" name="Text Placeholder 2"/>
          <p:cNvSpPr>
            <a:spLocks noGrp="1"/>
          </p:cNvSpPr>
          <p:nvPr>
            <p:ph type="body" sz="quarter" idx="10"/>
          </p:nvPr>
        </p:nvSpPr>
        <p:spPr/>
        <p:txBody>
          <a:bodyPr/>
          <a:lstStyle/>
          <a:p>
            <a:r>
              <a:rPr lang="en-US" sz="1400" b="0" dirty="0"/>
              <a:t>Since the initialization has a major impact on the quality of the result (local vs. global minimum), an improved algorithm, K-means++ should be used. (</a:t>
            </a:r>
            <a:r>
              <a:rPr lang="en-US" sz="1400" b="0" dirty="0" err="1"/>
              <a:t>Scikit</a:t>
            </a:r>
            <a:r>
              <a:rPr lang="en-US" sz="1400" b="0" dirty="0"/>
              <a:t>-learn is using k-means++ by default;  </a:t>
            </a:r>
            <a:r>
              <a:rPr lang="en-US" sz="1400" b="0" dirty="0" err="1"/>
              <a:t>init</a:t>
            </a:r>
            <a:r>
              <a:rPr lang="en-US" sz="1400" b="0" dirty="0"/>
              <a:t>='k-means++’).</a:t>
            </a:r>
          </a:p>
          <a:p>
            <a:r>
              <a:rPr lang="en-US" sz="1400" b="0" dirty="0"/>
              <a:t>See k-means++ Wikipedia entry (and references) for more details:</a:t>
            </a:r>
          </a:p>
          <a:p>
            <a:r>
              <a:rPr lang="en-US" sz="1400" dirty="0"/>
              <a:t>K-means++ Initialization</a:t>
            </a:r>
          </a:p>
          <a:p>
            <a:pPr marL="285750" indent="-285750">
              <a:buFont typeface="Arial" charset="0"/>
              <a:buChar char="•"/>
            </a:pPr>
            <a:r>
              <a:rPr lang="en-US" sz="1400" b="0" dirty="0"/>
              <a:t>Choose one center uniformly at random from among the data points.</a:t>
            </a:r>
          </a:p>
          <a:p>
            <a:pPr marL="285750" indent="-285750">
              <a:buFont typeface="Arial" charset="0"/>
              <a:buChar char="•"/>
            </a:pPr>
            <a:r>
              <a:rPr lang="en-US" sz="1400" b="0" dirty="0"/>
              <a:t>For each data point </a:t>
            </a:r>
            <a:r>
              <a:rPr lang="en-US" sz="1400" b="0" i="1" dirty="0"/>
              <a:t>x</a:t>
            </a:r>
            <a:r>
              <a:rPr lang="en-US" sz="1400" b="0" dirty="0"/>
              <a:t>, compute D(</a:t>
            </a:r>
            <a:r>
              <a:rPr lang="en-US" sz="1400" b="0" i="1" dirty="0"/>
              <a:t>x</a:t>
            </a:r>
            <a:r>
              <a:rPr lang="en-US" sz="1400" b="0" dirty="0"/>
              <a:t>), the distance between </a:t>
            </a:r>
            <a:r>
              <a:rPr lang="en-US" sz="1400" b="0" i="1" dirty="0"/>
              <a:t>x</a:t>
            </a:r>
            <a:r>
              <a:rPr lang="en-US" sz="1400" b="0" dirty="0"/>
              <a:t> and the nearest center that has already been chosen.</a:t>
            </a:r>
          </a:p>
          <a:p>
            <a:pPr marL="285750" indent="-285750">
              <a:buFont typeface="Arial" charset="0"/>
              <a:buChar char="•"/>
            </a:pPr>
            <a:r>
              <a:rPr lang="en-US" sz="1400" b="0" dirty="0"/>
              <a:t>Choose one new data point at random as a new center, using a weighted probability distribution where a point </a:t>
            </a:r>
            <a:r>
              <a:rPr lang="en-US" sz="1400" b="0" i="1" dirty="0"/>
              <a:t>x</a:t>
            </a:r>
            <a:r>
              <a:rPr lang="en-US" sz="1400" b="0" dirty="0"/>
              <a:t> is chosen with probability proportional to D(</a:t>
            </a:r>
            <a:r>
              <a:rPr lang="en-US" sz="1400" b="0" i="1" dirty="0"/>
              <a:t>x</a:t>
            </a:r>
            <a:r>
              <a:rPr lang="en-US" sz="1400" b="0" dirty="0"/>
              <a:t>)</a:t>
            </a:r>
            <a:r>
              <a:rPr lang="en-US" sz="1400" b="0" baseline="30000" dirty="0"/>
              <a:t>2</a:t>
            </a:r>
            <a:r>
              <a:rPr lang="en-US" sz="1400" b="0" dirty="0"/>
              <a:t>.</a:t>
            </a:r>
          </a:p>
          <a:p>
            <a:pPr marL="285750" indent="-285750">
              <a:buFont typeface="Arial" charset="0"/>
              <a:buChar char="•"/>
            </a:pPr>
            <a:r>
              <a:rPr lang="en-US" sz="1400" b="0" dirty="0"/>
              <a:t>Repeat Steps 2 and 3 until </a:t>
            </a:r>
            <a:r>
              <a:rPr lang="en-US" sz="1400" b="0" i="1" dirty="0"/>
              <a:t>k</a:t>
            </a:r>
            <a:r>
              <a:rPr lang="en-US" sz="1400" b="0" dirty="0"/>
              <a:t> centers have been chosen.</a:t>
            </a:r>
          </a:p>
          <a:p>
            <a:r>
              <a:rPr lang="en-US" sz="1400" b="0" dirty="0"/>
              <a:t>Now that the initial centers have been chosen, proceed using standard k-means clustering </a:t>
            </a:r>
            <a:br>
              <a:rPr lang="en-US" sz="1400" dirty="0"/>
            </a:br>
            <a:r>
              <a:rPr lang="en-US" sz="1400" dirty="0"/>
              <a:t> </a:t>
            </a:r>
          </a:p>
        </p:txBody>
      </p:sp>
    </p:spTree>
    <p:extLst>
      <p:ext uri="{BB962C8B-B14F-4D97-AF65-F5344CB8AC3E}">
        <p14:creationId xmlns:p14="http://schemas.microsoft.com/office/powerpoint/2010/main" val="14224696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a:t>
            </a:r>
            <a:r>
              <a:rPr lang="mr-IN" dirty="0"/>
              <a:t>–</a:t>
            </a:r>
            <a:r>
              <a:rPr lang="en-US" dirty="0"/>
              <a:t> Other Considerations</a:t>
            </a:r>
          </a:p>
        </p:txBody>
      </p:sp>
      <p:sp>
        <p:nvSpPr>
          <p:cNvPr id="3" name="Text Placeholder 2"/>
          <p:cNvSpPr>
            <a:spLocks noGrp="1"/>
          </p:cNvSpPr>
          <p:nvPr>
            <p:ph type="body" sz="quarter" idx="10"/>
          </p:nvPr>
        </p:nvSpPr>
        <p:spPr/>
        <p:txBody>
          <a:bodyPr/>
          <a:lstStyle/>
          <a:p>
            <a:pPr marL="342900" indent="-342900">
              <a:buFont typeface="Arial" charset="0"/>
              <a:buChar char="•"/>
            </a:pPr>
            <a:r>
              <a:rPr lang="en-US" b="0" dirty="0"/>
              <a:t>Data normalization is key to getting sensible results!</a:t>
            </a:r>
          </a:p>
          <a:p>
            <a:pPr marL="342900" indent="-342900">
              <a:buFont typeface="Arial" charset="0"/>
              <a:buChar char="•"/>
            </a:pPr>
            <a:r>
              <a:rPr lang="en-US" b="0" dirty="0"/>
              <a:t>Understand the data before running k-means: K-means is pretty useless is the clusters are elongated, manifolds with irregular shapes, etc. </a:t>
            </a:r>
          </a:p>
          <a:p>
            <a:pPr marL="342900" indent="-342900">
              <a:buFont typeface="Arial" charset="0"/>
              <a:buChar char="•"/>
            </a:pPr>
            <a:r>
              <a:rPr lang="en-US" b="0" dirty="0"/>
              <a:t>Use a parallel algorithm. Also, distributed compute </a:t>
            </a:r>
            <a:r>
              <a:rPr lang="en-US" b="0" dirty="0" err="1"/>
              <a:t>environmens</a:t>
            </a:r>
            <a:r>
              <a:rPr lang="en-US" b="0" dirty="0"/>
              <a:t> (e.g. Apache Spark) make it very easy to run multiple parallel instances of k-means (for different k’s and initializations) </a:t>
            </a:r>
          </a:p>
          <a:p>
            <a:pPr marL="342900" indent="-342900">
              <a:buFont typeface="Arial" charset="0"/>
              <a:buChar char="•"/>
            </a:pPr>
            <a:r>
              <a:rPr lang="en-US" b="0" dirty="0"/>
              <a:t>K-means could be useful to enhance classification tasks (at least for samples where convex clusters can be assumed to exist)</a:t>
            </a:r>
          </a:p>
          <a:p>
            <a:pPr marL="342900" indent="-342900">
              <a:buFont typeface="Arial" charset="0"/>
              <a:buChar char="•"/>
            </a:pPr>
            <a:r>
              <a:rPr lang="en-US" b="0" dirty="0"/>
              <a:t>Consider PCA to reduce dimensionality!  </a:t>
            </a:r>
          </a:p>
          <a:p>
            <a:pPr marL="522900" lvl="2" indent="-342900">
              <a:buFont typeface="Arial" charset="0"/>
              <a:buChar char="•"/>
            </a:pPr>
            <a:r>
              <a:rPr lang="en-US" dirty="0">
                <a:hlinkClick r:id="rId2"/>
              </a:rPr>
              <a:t>http://scikit-learn.org/stable/auto_examples/cluster/plot_kmeans_digits.html</a:t>
            </a:r>
            <a:endParaRPr lang="en-US" dirty="0"/>
          </a:p>
          <a:p>
            <a:pPr marL="342900" lvl="1" indent="-342900">
              <a:buFont typeface="Arial" charset="0"/>
              <a:buChar char="•"/>
            </a:pPr>
            <a:endParaRPr lang="en-US" b="0" dirty="0"/>
          </a:p>
        </p:txBody>
      </p:sp>
    </p:spTree>
    <p:extLst>
      <p:ext uri="{BB962C8B-B14F-4D97-AF65-F5344CB8AC3E}">
        <p14:creationId xmlns:p14="http://schemas.microsoft.com/office/powerpoint/2010/main" val="16599197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Hierarchical Clustering</a:t>
            </a:r>
          </a:p>
        </p:txBody>
      </p:sp>
      <p:sp>
        <p:nvSpPr>
          <p:cNvPr id="3" name="Text Placeholder 2"/>
          <p:cNvSpPr>
            <a:spLocks noGrp="1"/>
          </p:cNvSpPr>
          <p:nvPr>
            <p:ph type="body" sz="quarter" idx="10"/>
          </p:nvPr>
        </p:nvSpPr>
        <p:spPr>
          <a:xfrm>
            <a:off x="324000" y="1512174"/>
            <a:ext cx="11545200" cy="4392043"/>
          </a:xfrm>
        </p:spPr>
        <p:txBody>
          <a:bodyPr/>
          <a:lstStyle/>
          <a:p>
            <a:r>
              <a:rPr lang="en-US" sz="1200" dirty="0"/>
              <a:t>Divisive</a:t>
            </a:r>
          </a:p>
          <a:p>
            <a:pPr marL="342900" indent="-342900">
              <a:buFont typeface="Arial" charset="0"/>
              <a:buChar char="•"/>
            </a:pPr>
            <a:r>
              <a:rPr lang="en-US" sz="1200" b="0" dirty="0"/>
              <a:t>Top-down, i.e. start with all samples in one cluster, then divide the cluster recursively (k-means with k = 2?)</a:t>
            </a:r>
          </a:p>
          <a:p>
            <a:pPr marL="342900" indent="-342900">
              <a:buFont typeface="Arial" charset="0"/>
              <a:buChar char="•"/>
            </a:pPr>
            <a:r>
              <a:rPr lang="en-US" sz="1200" b="0" dirty="0"/>
              <a:t>O(2</a:t>
            </a:r>
            <a:r>
              <a:rPr lang="en-US" sz="1200" b="0" baseline="30000" dirty="0"/>
              <a:t>n</a:t>
            </a:r>
            <a:r>
              <a:rPr lang="en-US" sz="1200" b="0" dirty="0"/>
              <a:t>)</a:t>
            </a:r>
          </a:p>
          <a:p>
            <a:r>
              <a:rPr lang="en-US" sz="1200" dirty="0"/>
              <a:t>Agglomerative</a:t>
            </a:r>
          </a:p>
          <a:p>
            <a:pPr marL="285750" indent="-285750">
              <a:buFont typeface="Arial" charset="0"/>
              <a:buChar char="•"/>
            </a:pPr>
            <a:r>
              <a:rPr lang="en-US" sz="1200" b="0" dirty="0"/>
              <a:t>Every sample is in its own cluster. Clusters are subsequently combined until all clusters are merged</a:t>
            </a:r>
          </a:p>
          <a:p>
            <a:pPr marL="285750" indent="-285750">
              <a:buFont typeface="Arial" charset="0"/>
              <a:buChar char="•"/>
            </a:pPr>
            <a:r>
              <a:rPr lang="en-US" sz="1200" b="0" dirty="0"/>
              <a:t>O(n</a:t>
            </a:r>
            <a:r>
              <a:rPr lang="en-US" sz="1200" b="0" baseline="30000" dirty="0"/>
              <a:t>2</a:t>
            </a:r>
            <a:r>
              <a:rPr lang="en-US" sz="1200" b="0" dirty="0"/>
              <a:t>log(n))</a:t>
            </a:r>
          </a:p>
          <a:p>
            <a:r>
              <a:rPr lang="en-US" sz="1200" b="0" dirty="0"/>
              <a:t>In addition to defining a measure to compare the similarity between instances, we need to decide how ”close” the cluster are to each other. This is called “</a:t>
            </a:r>
            <a:r>
              <a:rPr lang="en-US" sz="1200" dirty="0"/>
              <a:t>linkage</a:t>
            </a:r>
            <a:r>
              <a:rPr lang="en-US" sz="1200" b="0" dirty="0"/>
              <a:t>”.</a:t>
            </a:r>
          </a:p>
          <a:p>
            <a:pPr marL="171450" indent="-171450">
              <a:buFont typeface="Arial" charset="0"/>
              <a:buChar char="•"/>
            </a:pPr>
            <a:r>
              <a:rPr lang="en-US" sz="1200" b="0" dirty="0"/>
              <a:t>Maximum (Complete Linkage): Maximum distance between any two samples from each cluster</a:t>
            </a:r>
          </a:p>
          <a:p>
            <a:pPr marL="171450" indent="-171450">
              <a:buFont typeface="Arial" charset="0"/>
              <a:buChar char="•"/>
            </a:pPr>
            <a:r>
              <a:rPr lang="en-US" sz="1200" b="0" dirty="0"/>
              <a:t>Minimum (Single Linkage)</a:t>
            </a:r>
          </a:p>
          <a:p>
            <a:pPr marL="171450" indent="-171450">
              <a:buFont typeface="Arial" charset="0"/>
              <a:buChar char="•"/>
            </a:pPr>
            <a:r>
              <a:rPr lang="en-US" sz="1200" b="0" dirty="0"/>
              <a:t>Mean, ..</a:t>
            </a:r>
          </a:p>
          <a:p>
            <a:endParaRPr lang="en-US" sz="1200" b="0" dirty="0"/>
          </a:p>
          <a:p>
            <a:endParaRPr lang="en-US" sz="1400" b="0" dirty="0"/>
          </a:p>
        </p:txBody>
      </p:sp>
    </p:spTree>
    <p:extLst>
      <p:ext uri="{BB962C8B-B14F-4D97-AF65-F5344CB8AC3E}">
        <p14:creationId xmlns:p14="http://schemas.microsoft.com/office/powerpoint/2010/main" val="3110456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p:cNvSpPr/>
          <p:nvPr/>
        </p:nvSpPr>
        <p:spPr>
          <a:xfrm>
            <a:off x="5063520" y="1580228"/>
            <a:ext cx="2278651" cy="589220"/>
          </a:xfrm>
          <a:prstGeom prst="roundRect">
            <a:avLst/>
          </a:prstGeom>
          <a:solidFill>
            <a:schemeClr val="bg1">
              <a:lumMod val="85000"/>
            </a:schemeClr>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p:cNvSpPr/>
          <p:nvPr/>
        </p:nvSpPr>
        <p:spPr>
          <a:xfrm>
            <a:off x="2150393" y="3608788"/>
            <a:ext cx="1247332" cy="589220"/>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p:cNvSpPr/>
          <p:nvPr/>
        </p:nvSpPr>
        <p:spPr>
          <a:xfrm>
            <a:off x="7775845" y="2594508"/>
            <a:ext cx="2013904" cy="589220"/>
          </a:xfrm>
          <a:prstGeom prst="round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p:cNvSpPr/>
          <p:nvPr/>
        </p:nvSpPr>
        <p:spPr>
          <a:xfrm>
            <a:off x="2735217" y="2594508"/>
            <a:ext cx="2013904" cy="589220"/>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p:cNvSpPr/>
          <p:nvPr/>
        </p:nvSpPr>
        <p:spPr>
          <a:xfrm>
            <a:off x="9011454" y="3608788"/>
            <a:ext cx="1247332" cy="589220"/>
          </a:xfrm>
          <a:prstGeom prst="round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p:cNvSpPr/>
          <p:nvPr/>
        </p:nvSpPr>
        <p:spPr>
          <a:xfrm>
            <a:off x="3946638" y="3608788"/>
            <a:ext cx="1247332" cy="589220"/>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p:cNvSpPr/>
          <p:nvPr/>
        </p:nvSpPr>
        <p:spPr>
          <a:xfrm>
            <a:off x="7419676" y="3608788"/>
            <a:ext cx="1247332" cy="589220"/>
          </a:xfrm>
          <a:prstGeom prst="round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p:cNvSpPr/>
          <p:nvPr/>
        </p:nvSpPr>
        <p:spPr>
          <a:xfrm>
            <a:off x="4494094" y="4573235"/>
            <a:ext cx="1143256" cy="589220"/>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p:cNvSpPr/>
          <p:nvPr/>
        </p:nvSpPr>
        <p:spPr>
          <a:xfrm>
            <a:off x="3196927" y="4573234"/>
            <a:ext cx="1166658" cy="633613"/>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p:cNvSpPr/>
          <p:nvPr/>
        </p:nvSpPr>
        <p:spPr>
          <a:xfrm>
            <a:off x="372490" y="4302076"/>
            <a:ext cx="1143256" cy="589220"/>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p:cNvSpPr/>
          <p:nvPr/>
        </p:nvSpPr>
        <p:spPr>
          <a:xfrm>
            <a:off x="1952325" y="4891994"/>
            <a:ext cx="1143256" cy="589220"/>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p:cNvSpPr/>
          <p:nvPr/>
        </p:nvSpPr>
        <p:spPr>
          <a:xfrm>
            <a:off x="756504" y="5514231"/>
            <a:ext cx="1143256" cy="589220"/>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p:cNvSpPr/>
          <p:nvPr/>
        </p:nvSpPr>
        <p:spPr>
          <a:xfrm>
            <a:off x="9116975" y="4584962"/>
            <a:ext cx="1247332" cy="589220"/>
          </a:xfrm>
          <a:prstGeom prst="round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p:cNvSpPr/>
          <p:nvPr/>
        </p:nvSpPr>
        <p:spPr>
          <a:xfrm>
            <a:off x="10466907" y="4584962"/>
            <a:ext cx="1247332" cy="589220"/>
          </a:xfrm>
          <a:prstGeom prst="round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p:cNvSpPr/>
          <p:nvPr/>
        </p:nvSpPr>
        <p:spPr>
          <a:xfrm>
            <a:off x="7740666" y="4584962"/>
            <a:ext cx="1247332" cy="589220"/>
          </a:xfrm>
          <a:prstGeom prst="round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p:cNvSpPr/>
          <p:nvPr/>
        </p:nvSpPr>
        <p:spPr>
          <a:xfrm>
            <a:off x="6399528" y="4584962"/>
            <a:ext cx="1247332" cy="589220"/>
          </a:xfrm>
          <a:prstGeom prst="round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5340718" y="1706343"/>
            <a:ext cx="1606902" cy="307848"/>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Machine Learning</a:t>
            </a:r>
          </a:p>
        </p:txBody>
      </p:sp>
      <p:sp>
        <p:nvSpPr>
          <p:cNvPr id="29" name="TextBox 28"/>
          <p:cNvSpPr txBox="1"/>
          <p:nvPr/>
        </p:nvSpPr>
        <p:spPr>
          <a:xfrm>
            <a:off x="2844702" y="2734452"/>
            <a:ext cx="1826564" cy="307848"/>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Supervised Learning</a:t>
            </a:r>
            <a:endParaRPr lang="en-US" sz="1400" dirty="0">
              <a:latin typeface="Arial" panose="020B0604020202020204" pitchFamily="34" charset="0"/>
              <a:cs typeface="Arial" panose="020B0604020202020204" pitchFamily="34" charset="0"/>
            </a:endParaRPr>
          </a:p>
        </p:txBody>
      </p:sp>
      <p:sp>
        <p:nvSpPr>
          <p:cNvPr id="30" name="TextBox 29"/>
          <p:cNvSpPr txBox="1"/>
          <p:nvPr/>
        </p:nvSpPr>
        <p:spPr>
          <a:xfrm>
            <a:off x="8151318" y="2648400"/>
            <a:ext cx="1279813" cy="523341"/>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Unsupervised</a:t>
            </a:r>
          </a:p>
          <a:p>
            <a:r>
              <a:rPr lang="en-US" sz="1400" dirty="0">
                <a:latin typeface="Arial" panose="020B0604020202020204" pitchFamily="34" charset="0"/>
                <a:cs typeface="Arial" panose="020B0604020202020204" pitchFamily="34" charset="0"/>
              </a:rPr>
              <a:t>Learning</a:t>
            </a:r>
          </a:p>
        </p:txBody>
      </p:sp>
      <p:cxnSp>
        <p:nvCxnSpPr>
          <p:cNvPr id="34" name="Straight Connector 33"/>
          <p:cNvCxnSpPr/>
          <p:nvPr/>
        </p:nvCxnSpPr>
        <p:spPr>
          <a:xfrm flipV="1">
            <a:off x="3735952" y="2349029"/>
            <a:ext cx="4944240" cy="2337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112243" y="2173881"/>
            <a:ext cx="0" cy="18318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2735217" y="3374205"/>
            <a:ext cx="1776101" cy="1928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705524" y="3197018"/>
            <a:ext cx="0" cy="18318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4005705" y="3749475"/>
            <a:ext cx="1301550" cy="307848"/>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Regression</a:t>
            </a:r>
          </a:p>
        </p:txBody>
      </p:sp>
      <p:sp>
        <p:nvSpPr>
          <p:cNvPr id="53" name="TextBox 52"/>
          <p:cNvSpPr txBox="1"/>
          <p:nvPr/>
        </p:nvSpPr>
        <p:spPr>
          <a:xfrm>
            <a:off x="2119396" y="3759349"/>
            <a:ext cx="1482796" cy="307848"/>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Classification</a:t>
            </a:r>
          </a:p>
        </p:txBody>
      </p:sp>
      <p:sp>
        <p:nvSpPr>
          <p:cNvPr id="54" name="TextBox 53"/>
          <p:cNvSpPr txBox="1"/>
          <p:nvPr/>
        </p:nvSpPr>
        <p:spPr>
          <a:xfrm>
            <a:off x="9002659" y="3636549"/>
            <a:ext cx="1361647" cy="523341"/>
          </a:xfrm>
          <a:prstGeom prst="rect">
            <a:avLst/>
          </a:prstGeom>
          <a:noFill/>
        </p:spPr>
        <p:txBody>
          <a:bodyPr wrap="square" rtlCol="0">
            <a:spAutoFit/>
          </a:bodyPr>
          <a:lstStyle/>
          <a:p>
            <a:r>
              <a:rPr lang="en-US" sz="1400" dirty="0">
                <a:solidFill>
                  <a:srgbClr val="FF0000"/>
                </a:solidFill>
                <a:latin typeface="Arial" panose="020B0604020202020204" pitchFamily="34" charset="0"/>
                <a:cs typeface="Arial" panose="020B0604020202020204" pitchFamily="34" charset="0"/>
              </a:rPr>
              <a:t>Dimensionality Reduction</a:t>
            </a:r>
          </a:p>
        </p:txBody>
      </p:sp>
      <p:sp>
        <p:nvSpPr>
          <p:cNvPr id="55" name="TextBox 54"/>
          <p:cNvSpPr txBox="1"/>
          <p:nvPr/>
        </p:nvSpPr>
        <p:spPr>
          <a:xfrm>
            <a:off x="7612415" y="3619759"/>
            <a:ext cx="1301550" cy="523341"/>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Cluster Analysis</a:t>
            </a:r>
          </a:p>
        </p:txBody>
      </p:sp>
      <p:cxnSp>
        <p:nvCxnSpPr>
          <p:cNvPr id="56" name="Straight Connector 55"/>
          <p:cNvCxnSpPr/>
          <p:nvPr/>
        </p:nvCxnSpPr>
        <p:spPr>
          <a:xfrm flipV="1">
            <a:off x="8040777" y="3376678"/>
            <a:ext cx="1556241" cy="8332"/>
          </a:xfrm>
          <a:prstGeom prst="line">
            <a:avLst/>
          </a:prstGeom>
          <a:ln w="19050">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8791224" y="3190696"/>
            <a:ext cx="0" cy="183187"/>
          </a:xfrm>
          <a:prstGeom prst="line">
            <a:avLst/>
          </a:prstGeom>
          <a:ln w="19050">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3361605" y="4645019"/>
            <a:ext cx="984484" cy="523341"/>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Decision Trees</a:t>
            </a:r>
            <a:endParaRPr lang="en-US" sz="1400" dirty="0">
              <a:latin typeface="Arial" panose="020B0604020202020204" pitchFamily="34" charset="0"/>
              <a:cs typeface="Arial" panose="020B0604020202020204" pitchFamily="34" charset="0"/>
            </a:endParaRPr>
          </a:p>
        </p:txBody>
      </p:sp>
      <p:sp>
        <p:nvSpPr>
          <p:cNvPr id="64" name="TextBox 63"/>
          <p:cNvSpPr txBox="1"/>
          <p:nvPr/>
        </p:nvSpPr>
        <p:spPr>
          <a:xfrm>
            <a:off x="2212768" y="5086268"/>
            <a:ext cx="731691" cy="307848"/>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KNN</a:t>
            </a:r>
          </a:p>
        </p:txBody>
      </p:sp>
      <p:sp>
        <p:nvSpPr>
          <p:cNvPr id="65" name="TextBox 64"/>
          <p:cNvSpPr txBox="1"/>
          <p:nvPr/>
        </p:nvSpPr>
        <p:spPr>
          <a:xfrm>
            <a:off x="672875" y="4427371"/>
            <a:ext cx="681131" cy="307848"/>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SVM</a:t>
            </a:r>
          </a:p>
        </p:txBody>
      </p:sp>
      <p:sp>
        <p:nvSpPr>
          <p:cNvPr id="66" name="TextBox 65"/>
          <p:cNvSpPr txBox="1"/>
          <p:nvPr/>
        </p:nvSpPr>
        <p:spPr>
          <a:xfrm>
            <a:off x="4457390" y="4583450"/>
            <a:ext cx="1166828" cy="523341"/>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Linear Regression</a:t>
            </a:r>
          </a:p>
        </p:txBody>
      </p:sp>
      <p:cxnSp>
        <p:nvCxnSpPr>
          <p:cNvPr id="68" name="Straight Connector 67"/>
          <p:cNvCxnSpPr/>
          <p:nvPr/>
        </p:nvCxnSpPr>
        <p:spPr>
          <a:xfrm>
            <a:off x="3735575" y="2364430"/>
            <a:ext cx="0" cy="21692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8689722" y="2336621"/>
            <a:ext cx="0" cy="21692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2748411" y="3387025"/>
            <a:ext cx="0" cy="21692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4511318" y="3376678"/>
            <a:ext cx="0" cy="21692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8040777" y="3393494"/>
            <a:ext cx="0" cy="216928"/>
          </a:xfrm>
          <a:prstGeom prst="line">
            <a:avLst/>
          </a:prstGeom>
          <a:ln w="19050">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9597018" y="3378231"/>
            <a:ext cx="0" cy="216928"/>
          </a:xfrm>
          <a:prstGeom prst="line">
            <a:avLst/>
          </a:prstGeom>
          <a:ln w="19050">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a:off x="1528111" y="4221459"/>
            <a:ext cx="820157" cy="18757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4" name="Straight Connector 83"/>
          <p:cNvCxnSpPr>
            <a:endCxn id="21" idx="0"/>
          </p:cNvCxnSpPr>
          <p:nvPr/>
        </p:nvCxnSpPr>
        <p:spPr>
          <a:xfrm flipH="1">
            <a:off x="2523954" y="4211370"/>
            <a:ext cx="74586" cy="68062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3043016" y="4211370"/>
            <a:ext cx="354709" cy="36186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16" idx="2"/>
          </p:cNvCxnSpPr>
          <p:nvPr/>
        </p:nvCxnSpPr>
        <p:spPr>
          <a:xfrm>
            <a:off x="4570304" y="4198008"/>
            <a:ext cx="357650" cy="36932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16" idx="2"/>
          </p:cNvCxnSpPr>
          <p:nvPr/>
        </p:nvCxnSpPr>
        <p:spPr>
          <a:xfrm flipH="1">
            <a:off x="3933506" y="4198008"/>
            <a:ext cx="636797" cy="38544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749563" y="5518540"/>
            <a:ext cx="1150197" cy="523341"/>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Logistic Regression</a:t>
            </a:r>
          </a:p>
        </p:txBody>
      </p:sp>
      <p:sp>
        <p:nvSpPr>
          <p:cNvPr id="99" name="TextBox 98"/>
          <p:cNvSpPr txBox="1"/>
          <p:nvPr/>
        </p:nvSpPr>
        <p:spPr>
          <a:xfrm>
            <a:off x="6397252" y="4590843"/>
            <a:ext cx="1745374" cy="523341"/>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Hierarchical Clustering</a:t>
            </a:r>
          </a:p>
        </p:txBody>
      </p:sp>
      <p:sp>
        <p:nvSpPr>
          <p:cNvPr id="100" name="TextBox 99"/>
          <p:cNvSpPr txBox="1"/>
          <p:nvPr/>
        </p:nvSpPr>
        <p:spPr>
          <a:xfrm>
            <a:off x="7843623" y="4722657"/>
            <a:ext cx="1745374" cy="307848"/>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K-Means</a:t>
            </a:r>
          </a:p>
        </p:txBody>
      </p:sp>
      <p:sp>
        <p:nvSpPr>
          <p:cNvPr id="101" name="TextBox 100"/>
          <p:cNvSpPr txBox="1"/>
          <p:nvPr/>
        </p:nvSpPr>
        <p:spPr>
          <a:xfrm>
            <a:off x="10746862" y="4713863"/>
            <a:ext cx="731691" cy="307848"/>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t-SNE</a:t>
            </a:r>
          </a:p>
        </p:txBody>
      </p:sp>
      <p:sp>
        <p:nvSpPr>
          <p:cNvPr id="102" name="TextBox 101"/>
          <p:cNvSpPr txBox="1"/>
          <p:nvPr/>
        </p:nvSpPr>
        <p:spPr>
          <a:xfrm>
            <a:off x="9387621" y="4713863"/>
            <a:ext cx="731691" cy="369332"/>
          </a:xfrm>
          <a:prstGeom prst="rect">
            <a:avLst/>
          </a:prstGeom>
          <a:noFill/>
        </p:spPr>
        <p:txBody>
          <a:bodyPr wrap="square" rtlCol="0">
            <a:spAutoFit/>
          </a:bodyPr>
          <a:lstStyle/>
          <a:p>
            <a:r>
              <a:rPr lang="en-US" sz="1800" b="1" dirty="0">
                <a:solidFill>
                  <a:srgbClr val="FF0000"/>
                </a:solidFill>
                <a:latin typeface="Arial" panose="020B0604020202020204" pitchFamily="34" charset="0"/>
                <a:cs typeface="Arial" panose="020B0604020202020204" pitchFamily="34" charset="0"/>
              </a:rPr>
              <a:t>PCA</a:t>
            </a:r>
          </a:p>
        </p:txBody>
      </p:sp>
      <p:cxnSp>
        <p:nvCxnSpPr>
          <p:cNvPr id="3" name="Straight Connector 2"/>
          <p:cNvCxnSpPr/>
          <p:nvPr/>
        </p:nvCxnSpPr>
        <p:spPr>
          <a:xfrm>
            <a:off x="8135819" y="4223580"/>
            <a:ext cx="271171" cy="329786"/>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endCxn id="99" idx="0"/>
          </p:cNvCxnSpPr>
          <p:nvPr/>
        </p:nvCxnSpPr>
        <p:spPr>
          <a:xfrm flipH="1">
            <a:off x="7269939" y="4214198"/>
            <a:ext cx="590939" cy="376645"/>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9836541" y="4221459"/>
            <a:ext cx="910321" cy="354708"/>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54" idx="2"/>
          </p:cNvCxnSpPr>
          <p:nvPr/>
        </p:nvCxnSpPr>
        <p:spPr>
          <a:xfrm flipH="1">
            <a:off x="9320299" y="4159891"/>
            <a:ext cx="363184" cy="420674"/>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1082514" y="4231025"/>
            <a:ext cx="1362113" cy="128320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Straight Connector 70"/>
          <p:cNvCxnSpPr>
            <a:endCxn id="20" idx="3"/>
          </p:cNvCxnSpPr>
          <p:nvPr/>
        </p:nvCxnSpPr>
        <p:spPr>
          <a:xfrm flipH="1">
            <a:off x="1515746" y="4231025"/>
            <a:ext cx="2666704" cy="36566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0" name="Title 1"/>
          <p:cNvSpPr txBox="1">
            <a:spLocks/>
          </p:cNvSpPr>
          <p:nvPr/>
        </p:nvSpPr>
        <p:spPr bwMode="gray">
          <a:xfrm>
            <a:off x="324000" y="324075"/>
            <a:ext cx="11545200" cy="645993"/>
          </a:xfrm>
          <a:prstGeom prst="rect">
            <a:avLst/>
          </a:prstGeom>
        </p:spPr>
        <p:txBody>
          <a:bodyPr vert="horz" lIns="0" tIns="0" rIns="0" bIns="0" rtlCol="0" anchor="b" anchorCtr="0">
            <a:noAutofit/>
          </a:bodyPr>
          <a:lstStyle>
            <a:lvl1pPr algn="ctr" defTabSz="1088776" rtl="0" eaLnBrk="1" latinLnBrk="0" hangingPunct="1">
              <a:spcBef>
                <a:spcPct val="0"/>
              </a:spcBef>
              <a:buNone/>
              <a:defRPr sz="6001" b="1" kern="1200">
                <a:solidFill>
                  <a:schemeClr val="accent2"/>
                </a:solidFill>
                <a:latin typeface="+mj-lt"/>
                <a:ea typeface="+mj-ea"/>
                <a:cs typeface="+mj-cs"/>
              </a:defRPr>
            </a:lvl1pPr>
          </a:lstStyle>
          <a:p>
            <a:pPr algn="l"/>
            <a:r>
              <a:rPr lang="en-US" sz="3200" dirty="0"/>
              <a:t>Dimensionality Reduction - PCA</a:t>
            </a:r>
          </a:p>
        </p:txBody>
      </p:sp>
    </p:spTree>
    <p:extLst>
      <p:ext uri="{BB962C8B-B14F-4D97-AF65-F5344CB8AC3E}">
        <p14:creationId xmlns:p14="http://schemas.microsoft.com/office/powerpoint/2010/main" val="17684334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Dimensionality Reduction </a:t>
            </a:r>
            <a:r>
              <a:rPr lang="mr-IN" dirty="0"/>
              <a:t>–</a:t>
            </a:r>
            <a:r>
              <a:rPr lang="en-US" dirty="0"/>
              <a:t> Principle Component Analysis (PCA)</a:t>
            </a:r>
          </a:p>
        </p:txBody>
      </p:sp>
      <p:sp>
        <p:nvSpPr>
          <p:cNvPr id="3" name="Text Placeholder 2"/>
          <p:cNvSpPr>
            <a:spLocks noGrp="1"/>
          </p:cNvSpPr>
          <p:nvPr>
            <p:ph type="body" sz="quarter" idx="10"/>
          </p:nvPr>
        </p:nvSpPr>
        <p:spPr/>
        <p:txBody>
          <a:bodyPr/>
          <a:lstStyle/>
          <a:p>
            <a:r>
              <a:rPr lang="en-US" sz="1400" b="0" dirty="0"/>
              <a:t>PCA is a technique for dimensionality reduction</a:t>
            </a:r>
          </a:p>
          <a:p>
            <a:r>
              <a:rPr lang="en-US" sz="1400" b="0" dirty="0"/>
              <a:t>Apply linear transformations to project data to a lower dimensional subspace without “losing too much information”</a:t>
            </a:r>
          </a:p>
          <a:p>
            <a:r>
              <a:rPr lang="en-US" sz="1400" b="0" dirty="0"/>
              <a:t>PCA returns the directions (principal components) that maximize the variance of the data</a:t>
            </a:r>
          </a:p>
          <a:p>
            <a:r>
              <a:rPr lang="en-US" sz="1400" dirty="0"/>
              <a:t>Approach:</a:t>
            </a:r>
          </a:p>
          <a:p>
            <a:pPr marL="285750" indent="-285750">
              <a:buFont typeface="Arial" charset="0"/>
              <a:buChar char="•"/>
            </a:pPr>
            <a:r>
              <a:rPr lang="en-US" sz="1400" b="0" dirty="0"/>
              <a:t>Standardize the data (all features should have a mean (</a:t>
            </a:r>
            <a:r>
              <a:rPr lang="mr-IN" sz="1400" b="0" dirty="0" err="1"/>
              <a:t>μ</a:t>
            </a:r>
            <a:r>
              <a:rPr lang="en-US" sz="1400" b="0" dirty="0"/>
              <a:t>) of zero and standard deviation (</a:t>
            </a:r>
            <a:r>
              <a:rPr lang="mr-IN" sz="1400" b="0" dirty="0" err="1"/>
              <a:t>σ</a:t>
            </a:r>
            <a:r>
              <a:rPr lang="en-US" sz="1400" b="0" dirty="0"/>
              <a:t>) of 1)</a:t>
            </a:r>
          </a:p>
          <a:p>
            <a:pPr marL="285750" indent="-285750">
              <a:buFont typeface="Arial" charset="0"/>
              <a:buChar char="•"/>
            </a:pPr>
            <a:r>
              <a:rPr lang="en-US" sz="1400" b="0" dirty="0"/>
              <a:t>Calculate eigenvectors and eigenvalues from covariance matrix, correlation matrix, or singular value decomposition (SVD)</a:t>
            </a:r>
          </a:p>
          <a:p>
            <a:pPr marL="285750" indent="-285750">
              <a:buFont typeface="Arial" charset="0"/>
              <a:buChar char="•"/>
            </a:pPr>
            <a:r>
              <a:rPr lang="en-US" sz="1400" b="0" dirty="0"/>
              <a:t>Sort the eigenvectors according to their eigenvalues in descending order</a:t>
            </a:r>
          </a:p>
          <a:p>
            <a:pPr marL="285750" indent="-285750">
              <a:buFont typeface="Arial" charset="0"/>
              <a:buChar char="•"/>
            </a:pPr>
            <a:r>
              <a:rPr lang="en-US" sz="1400" b="0" dirty="0"/>
              <a:t>Create a projection matrix W by selecting the the first k eigenvectors (k &lt;= d) </a:t>
            </a:r>
          </a:p>
          <a:p>
            <a:pPr marL="285750" indent="-285750">
              <a:buFont typeface="Arial" charset="0"/>
              <a:buChar char="•"/>
            </a:pPr>
            <a:r>
              <a:rPr lang="en-US" sz="1400" b="0" dirty="0"/>
              <a:t>Use W to transform the original dataset X to a k dimensional subspace</a:t>
            </a:r>
          </a:p>
          <a:p>
            <a:endParaRPr lang="en-US" sz="1400" b="0" dirty="0"/>
          </a:p>
          <a:p>
            <a:endParaRPr lang="en-US" dirty="0"/>
          </a:p>
          <a:p>
            <a:endParaRPr lang="en-US" dirty="0"/>
          </a:p>
        </p:txBody>
      </p:sp>
    </p:spTree>
    <p:extLst>
      <p:ext uri="{BB962C8B-B14F-4D97-AF65-F5344CB8AC3E}">
        <p14:creationId xmlns:p14="http://schemas.microsoft.com/office/powerpoint/2010/main" val="8877902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PCA </a:t>
            </a:r>
            <a:r>
              <a:rPr lang="mr-IN" dirty="0"/>
              <a:t>–</a:t>
            </a:r>
            <a:r>
              <a:rPr lang="en-US" dirty="0"/>
              <a:t> Intuition</a:t>
            </a:r>
          </a:p>
        </p:txBody>
      </p:sp>
      <p:pic>
        <p:nvPicPr>
          <p:cNvPr id="4" name="Picture 3"/>
          <p:cNvPicPr>
            <a:picLocks noChangeAspect="1"/>
          </p:cNvPicPr>
          <p:nvPr/>
        </p:nvPicPr>
        <p:blipFill>
          <a:blip r:embed="rId2"/>
          <a:stretch>
            <a:fillRect/>
          </a:stretch>
        </p:blipFill>
        <p:spPr>
          <a:xfrm>
            <a:off x="8736496" y="1514613"/>
            <a:ext cx="3136900" cy="3060700"/>
          </a:xfrm>
          <a:prstGeom prst="rect">
            <a:avLst/>
          </a:prstGeom>
        </p:spPr>
      </p:pic>
      <p:sp>
        <p:nvSpPr>
          <p:cNvPr id="3" name="Text Placeholder 2"/>
          <p:cNvSpPr>
            <a:spLocks noGrp="1"/>
          </p:cNvSpPr>
          <p:nvPr>
            <p:ph type="body" sz="quarter" idx="10"/>
          </p:nvPr>
        </p:nvSpPr>
        <p:spPr>
          <a:xfrm>
            <a:off x="324000" y="1691078"/>
            <a:ext cx="8412496" cy="4392043"/>
          </a:xfrm>
        </p:spPr>
        <p:txBody>
          <a:bodyPr/>
          <a:lstStyle/>
          <a:p>
            <a:pPr marL="285750" indent="-285750">
              <a:buFont typeface="Arial" charset="0"/>
              <a:buChar char="•"/>
            </a:pPr>
            <a:r>
              <a:rPr lang="en-US" sz="1400" b="0" dirty="0"/>
              <a:t>Use an orthogonal transformation to convert a dataset of possibly correlated features into a set of linearly uncorrelated features, so-called </a:t>
            </a:r>
            <a:r>
              <a:rPr lang="en-US" sz="1400" dirty="0"/>
              <a:t>principle components</a:t>
            </a:r>
            <a:r>
              <a:rPr lang="en-US" sz="1400" b="0" dirty="0"/>
              <a:t>.</a:t>
            </a:r>
          </a:p>
          <a:p>
            <a:pPr marL="285750" indent="-285750">
              <a:buFont typeface="Arial" charset="0"/>
              <a:buChar char="•"/>
            </a:pPr>
            <a:r>
              <a:rPr lang="en-US" sz="1400" b="0" dirty="0"/>
              <a:t>Number of principle components: Less or equal to the number of features in the original dataset</a:t>
            </a:r>
          </a:p>
          <a:p>
            <a:pPr marL="285750" indent="-285750">
              <a:buFont typeface="Arial" charset="0"/>
              <a:buChar char="•"/>
            </a:pPr>
            <a:r>
              <a:rPr lang="en-US" sz="1400" b="0" dirty="0"/>
              <a:t>The transformation ensures that the first principle component has the </a:t>
            </a:r>
            <a:r>
              <a:rPr lang="en-US" sz="1400" dirty="0"/>
              <a:t>largest variance</a:t>
            </a:r>
          </a:p>
          <a:p>
            <a:pPr marL="285750" indent="-285750">
              <a:buFont typeface="Arial" charset="0"/>
              <a:buChar char="•"/>
            </a:pPr>
            <a:r>
              <a:rPr lang="en-US" sz="1400" b="0" dirty="0"/>
              <a:t>Each succeeding component in turn has the highest variability under the condition that it is </a:t>
            </a:r>
            <a:r>
              <a:rPr lang="en-US" sz="1400" dirty="0"/>
              <a:t>orthogonal</a:t>
            </a:r>
            <a:r>
              <a:rPr lang="en-US" sz="1400" b="0" dirty="0"/>
              <a:t> to the preceding components</a:t>
            </a:r>
          </a:p>
          <a:p>
            <a:pPr marL="285750" indent="-285750">
              <a:buFont typeface="Arial" charset="0"/>
              <a:buChar char="•"/>
            </a:pPr>
            <a:r>
              <a:rPr lang="en-US" sz="1400" b="0" dirty="0"/>
              <a:t>The resulting vectors constitute an uncorrelated orthogonal basis set</a:t>
            </a:r>
          </a:p>
        </p:txBody>
      </p:sp>
    </p:spTree>
    <p:extLst>
      <p:ext uri="{BB962C8B-B14F-4D97-AF65-F5344CB8AC3E}">
        <p14:creationId xmlns:p14="http://schemas.microsoft.com/office/powerpoint/2010/main" val="3746213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PCA </a:t>
            </a:r>
            <a:r>
              <a:rPr lang="mr-IN" dirty="0"/>
              <a:t>–</a:t>
            </a:r>
            <a:r>
              <a:rPr lang="en-US" dirty="0"/>
              <a:t> Intuition</a:t>
            </a:r>
          </a:p>
        </p:txBody>
      </p:sp>
      <p:pic>
        <p:nvPicPr>
          <p:cNvPr id="7" name="Picture 6"/>
          <p:cNvPicPr>
            <a:picLocks noChangeAspect="1"/>
          </p:cNvPicPr>
          <p:nvPr/>
        </p:nvPicPr>
        <p:blipFill>
          <a:blip r:embed="rId2"/>
          <a:stretch>
            <a:fillRect/>
          </a:stretch>
        </p:blipFill>
        <p:spPr>
          <a:xfrm>
            <a:off x="2357437" y="2235994"/>
            <a:ext cx="7175500" cy="3606800"/>
          </a:xfrm>
          <a:prstGeom prst="rect">
            <a:avLst/>
          </a:prstGeom>
        </p:spPr>
      </p:pic>
    </p:spTree>
    <p:extLst>
      <p:ext uri="{BB962C8B-B14F-4D97-AF65-F5344CB8AC3E}">
        <p14:creationId xmlns:p14="http://schemas.microsoft.com/office/powerpoint/2010/main" val="19857205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PCA </a:t>
            </a:r>
            <a:r>
              <a:rPr lang="mr-IN" dirty="0"/>
              <a:t>–</a:t>
            </a:r>
            <a:r>
              <a:rPr lang="en-US" dirty="0"/>
              <a:t> Via Singular Value Decomposition</a:t>
            </a:r>
          </a:p>
        </p:txBody>
      </p:sp>
      <p:sp>
        <p:nvSpPr>
          <p:cNvPr id="3" name="TextBox 2"/>
          <p:cNvSpPr txBox="1"/>
          <p:nvPr/>
        </p:nvSpPr>
        <p:spPr>
          <a:xfrm>
            <a:off x="678873" y="2341418"/>
            <a:ext cx="3571491" cy="2046714"/>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800" kern="0" dirty="0" err="1">
                <a:ea typeface="Arial Unicode MS" pitchFamily="34" charset="-128"/>
                <a:cs typeface="Arial Unicode MS" pitchFamily="34" charset="-128"/>
              </a:rPr>
              <a:t>X_centered</a:t>
            </a:r>
            <a:r>
              <a:rPr lang="en-US" sz="1800" kern="0" dirty="0">
                <a:ea typeface="Arial Unicode MS" pitchFamily="34" charset="-128"/>
                <a:cs typeface="Arial Unicode MS" pitchFamily="34" charset="-128"/>
              </a:rPr>
              <a:t> = X </a:t>
            </a:r>
            <a:r>
              <a:rPr lang="mr-IN" sz="1800" kern="0" dirty="0">
                <a:ea typeface="Arial Unicode MS" pitchFamily="34" charset="-128"/>
                <a:cs typeface="Arial Unicode MS" pitchFamily="34" charset="-128"/>
              </a:rPr>
              <a:t>–</a:t>
            </a:r>
            <a:r>
              <a:rPr lang="en-US" sz="1800" kern="0" dirty="0">
                <a:ea typeface="Arial Unicode MS" pitchFamily="34" charset="-128"/>
                <a:cs typeface="Arial Unicode MS" pitchFamily="34" charset="-128"/>
              </a:rPr>
              <a:t> </a:t>
            </a:r>
            <a:r>
              <a:rPr lang="en-US" sz="1800" kern="0" dirty="0" err="1">
                <a:ea typeface="Arial Unicode MS" pitchFamily="34" charset="-128"/>
                <a:cs typeface="Arial Unicode MS" pitchFamily="34" charset="-128"/>
              </a:rPr>
              <a:t>X.mean</a:t>
            </a:r>
            <a:r>
              <a:rPr lang="en-US" sz="1800" kern="0" dirty="0">
                <a:ea typeface="Arial Unicode MS" pitchFamily="34" charset="-128"/>
                <a:cs typeface="Arial Unicode MS" pitchFamily="34" charset="-128"/>
              </a:rPr>
              <a:t>(axis=0)</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U, s, V = </a:t>
            </a:r>
            <a:r>
              <a:rPr lang="en-US" sz="1800" kern="0" dirty="0" err="1">
                <a:ea typeface="Arial Unicode MS" pitchFamily="34" charset="-128"/>
                <a:cs typeface="Arial Unicode MS" pitchFamily="34" charset="-128"/>
              </a:rPr>
              <a:t>np.linalg.svd</a:t>
            </a:r>
            <a:r>
              <a:rPr lang="en-US" sz="1800" kern="0" dirty="0">
                <a:ea typeface="Arial Unicode MS" pitchFamily="34" charset="-128"/>
                <a:cs typeface="Arial Unicode MS" pitchFamily="34" charset="-128"/>
              </a:rPr>
              <a:t>(</a:t>
            </a:r>
            <a:r>
              <a:rPr lang="en-US" sz="1800" kern="0" dirty="0" err="1">
                <a:ea typeface="Arial Unicode MS" pitchFamily="34" charset="-128"/>
                <a:cs typeface="Arial Unicode MS" pitchFamily="34" charset="-128"/>
              </a:rPr>
              <a:t>X_centered</a:t>
            </a:r>
            <a:r>
              <a:rPr lang="en-US" sz="1800" kern="0" dirty="0">
                <a:ea typeface="Arial Unicode MS" pitchFamily="34" charset="-128"/>
                <a:cs typeface="Arial Unicode MS" pitchFamily="34" charset="-128"/>
              </a:rPr>
              <a:t>)</a:t>
            </a:r>
          </a:p>
          <a:p>
            <a:pPr fontAlgn="base">
              <a:spcBef>
                <a:spcPts val="600"/>
              </a:spcBef>
              <a:spcAft>
                <a:spcPct val="0"/>
              </a:spcAft>
              <a:buClr>
                <a:srgbClr val="F0AB00"/>
              </a:buClr>
              <a:buSzPct val="80000"/>
            </a:pPr>
            <a:endParaRPr lang="en-US" sz="1800" kern="0" dirty="0">
              <a:ea typeface="Arial Unicode MS" pitchFamily="34" charset="-128"/>
              <a:cs typeface="Arial Unicode MS" pitchFamily="34" charset="-128"/>
            </a:endParaRP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c1 = V.T[:, 0]</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c1 = V.T[:, 0]</a:t>
            </a:r>
          </a:p>
          <a:p>
            <a:pPr fontAlgn="base">
              <a:spcBef>
                <a:spcPts val="600"/>
              </a:spcBef>
              <a:spcAft>
                <a:spcPct val="0"/>
              </a:spcAft>
              <a:buClr>
                <a:srgbClr val="F0AB00"/>
              </a:buClr>
              <a:buSzPct val="80000"/>
            </a:pPr>
            <a:r>
              <a:rPr lang="mr-IN" sz="1800" kern="0" dirty="0">
                <a:ea typeface="Arial Unicode MS" pitchFamily="34" charset="-128"/>
                <a:cs typeface="Arial Unicode MS" pitchFamily="34" charset="-128"/>
              </a:rPr>
              <a:t>…</a:t>
            </a:r>
            <a:endParaRPr lang="en-US" sz="18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21099977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TensorFlow</a:t>
            </a:r>
          </a:p>
        </p:txBody>
      </p:sp>
      <p:pic>
        <p:nvPicPr>
          <p:cNvPr id="4" name="Picture 3"/>
          <p:cNvPicPr>
            <a:picLocks noChangeAspect="1"/>
          </p:cNvPicPr>
          <p:nvPr/>
        </p:nvPicPr>
        <p:blipFill>
          <a:blip r:embed="rId2"/>
          <a:stretch>
            <a:fillRect/>
          </a:stretch>
        </p:blipFill>
        <p:spPr>
          <a:xfrm>
            <a:off x="3861400" y="1940430"/>
            <a:ext cx="4470400" cy="3810000"/>
          </a:xfrm>
          <a:prstGeom prst="rect">
            <a:avLst/>
          </a:prstGeom>
        </p:spPr>
      </p:pic>
    </p:spTree>
    <p:extLst>
      <p:ext uri="{BB962C8B-B14F-4D97-AF65-F5344CB8AC3E}">
        <p14:creationId xmlns:p14="http://schemas.microsoft.com/office/powerpoint/2010/main" val="19335199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t>
            </a:r>
            <a:r>
              <a:rPr lang="en-US" dirty="0" err="1"/>
              <a:t>isTensorFlow</a:t>
            </a:r>
            <a:r>
              <a:rPr lang="en-US" dirty="0"/>
              <a:t>?</a:t>
            </a:r>
          </a:p>
        </p:txBody>
      </p:sp>
      <p:sp>
        <p:nvSpPr>
          <p:cNvPr id="3" name="Textfeld 2"/>
          <p:cNvSpPr txBox="1"/>
          <p:nvPr/>
        </p:nvSpPr>
        <p:spPr>
          <a:xfrm flipH="1">
            <a:off x="552967" y="1557586"/>
            <a:ext cx="7920883" cy="1692771"/>
          </a:xfrm>
          <a:prstGeom prst="rect">
            <a:avLst/>
          </a:prstGeom>
          <a:noFill/>
        </p:spPr>
        <p:txBody>
          <a:bodyPr wrap="square" lIns="0" tIns="0" rIns="0" bIns="0" rtlCol="0">
            <a:spAutoFit/>
          </a:bodyPr>
          <a:lstStyle/>
          <a:p>
            <a:pPr marL="457200" indent="-457200" fontAlgn="base">
              <a:spcBef>
                <a:spcPts val="1200"/>
              </a:spcBef>
              <a:spcAft>
                <a:spcPct val="0"/>
              </a:spcAft>
              <a:buClr>
                <a:srgbClr val="F0AB00"/>
              </a:buClr>
              <a:buSzPct val="80000"/>
              <a:buFont typeface="Arial" charset="0"/>
              <a:buChar char="•"/>
            </a:pPr>
            <a:r>
              <a:rPr lang="de-DE" sz="2000" kern="0" dirty="0">
                <a:ea typeface="Arial Unicode MS" pitchFamily="34" charset="-128"/>
                <a:cs typeface="Arial Unicode MS" pitchFamily="34" charset="-128"/>
              </a:rPr>
              <a:t>Open Source </a:t>
            </a:r>
            <a:r>
              <a:rPr lang="de-DE" sz="2000" kern="0" dirty="0" err="1">
                <a:ea typeface="Arial Unicode MS" pitchFamily="34" charset="-128"/>
                <a:cs typeface="Arial Unicode MS" pitchFamily="34" charset="-128"/>
              </a:rPr>
              <a:t>library</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developed</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by</a:t>
            </a:r>
            <a:r>
              <a:rPr lang="de-DE" sz="2000" kern="0" dirty="0">
                <a:ea typeface="Arial Unicode MS" pitchFamily="34" charset="-128"/>
                <a:cs typeface="Arial Unicode MS" pitchFamily="34" charset="-128"/>
              </a:rPr>
              <a:t> Google Brain Team</a:t>
            </a:r>
          </a:p>
          <a:p>
            <a:pPr marL="457200" indent="-457200" fontAlgn="base">
              <a:spcBef>
                <a:spcPts val="1200"/>
              </a:spcBef>
              <a:spcAft>
                <a:spcPct val="0"/>
              </a:spcAft>
              <a:buClr>
                <a:srgbClr val="F0AB00"/>
              </a:buClr>
              <a:buSzPct val="80000"/>
              <a:buFont typeface="Arial" charset="0"/>
              <a:buChar char="•"/>
            </a:pPr>
            <a:r>
              <a:rPr lang="de-DE" sz="2000" kern="0" dirty="0" err="1">
                <a:ea typeface="Arial Unicode MS" pitchFamily="34" charset="-128"/>
                <a:cs typeface="Arial Unicode MS" pitchFamily="34" charset="-128"/>
              </a:rPr>
              <a:t>Created</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for</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tasks</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requiring</a:t>
            </a:r>
            <a:r>
              <a:rPr lang="de-DE" sz="2000" kern="0" dirty="0">
                <a:ea typeface="Arial Unicode MS" pitchFamily="34" charset="-128"/>
                <a:cs typeface="Arial Unicode MS" pitchFamily="34" charset="-128"/>
              </a:rPr>
              <a:t> heavy </a:t>
            </a:r>
            <a:r>
              <a:rPr lang="de-DE" sz="2000" kern="0" dirty="0" err="1">
                <a:ea typeface="Arial Unicode MS" pitchFamily="34" charset="-128"/>
                <a:cs typeface="Arial Unicode MS" pitchFamily="34" charset="-128"/>
              </a:rPr>
              <a:t>numerical</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computations</a:t>
            </a:r>
            <a:endParaRPr lang="de-DE" sz="2000" kern="0" dirty="0">
              <a:ea typeface="Arial Unicode MS" pitchFamily="34" charset="-128"/>
              <a:cs typeface="Arial Unicode MS" pitchFamily="34" charset="-128"/>
            </a:endParaRPr>
          </a:p>
          <a:p>
            <a:pPr marL="457200" indent="-457200" fontAlgn="base">
              <a:spcBef>
                <a:spcPts val="1200"/>
              </a:spcBef>
              <a:spcAft>
                <a:spcPct val="0"/>
              </a:spcAft>
              <a:buClr>
                <a:srgbClr val="F0AB00"/>
              </a:buClr>
              <a:buSzPct val="80000"/>
              <a:buFont typeface="Arial" charset="0"/>
              <a:buChar char="•"/>
            </a:pPr>
            <a:r>
              <a:rPr lang="de-DE" sz="2000" kern="0" dirty="0" err="1">
                <a:ea typeface="Arial Unicode MS" pitchFamily="34" charset="-128"/>
                <a:cs typeface="Arial Unicode MS" pitchFamily="34" charset="-128"/>
              </a:rPr>
              <a:t>Machine</a:t>
            </a:r>
            <a:r>
              <a:rPr lang="de-DE" sz="2000" kern="0" dirty="0">
                <a:ea typeface="Arial Unicode MS" pitchFamily="34" charset="-128"/>
                <a:cs typeface="Arial Unicode MS" pitchFamily="34" charset="-128"/>
              </a:rPr>
              <a:t> Learning &amp; </a:t>
            </a:r>
            <a:r>
              <a:rPr lang="de-DE" sz="2000" kern="0" dirty="0" err="1">
                <a:ea typeface="Arial Unicode MS" pitchFamily="34" charset="-128"/>
                <a:cs typeface="Arial Unicode MS" pitchFamily="34" charset="-128"/>
              </a:rPr>
              <a:t>Deep</a:t>
            </a:r>
            <a:r>
              <a:rPr lang="de-DE" sz="2000" kern="0" dirty="0">
                <a:ea typeface="Arial Unicode MS" pitchFamily="34" charset="-128"/>
                <a:cs typeface="Arial Unicode MS" pitchFamily="34" charset="-128"/>
              </a:rPr>
              <a:t> Learning </a:t>
            </a:r>
            <a:r>
              <a:rPr lang="de-DE" sz="2000" kern="0" dirty="0" err="1">
                <a:ea typeface="Arial Unicode MS" pitchFamily="34" charset="-128"/>
                <a:cs typeface="Arial Unicode MS" pitchFamily="34" charset="-128"/>
              </a:rPr>
              <a:t>are</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main</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applications</a:t>
            </a:r>
            <a:endParaRPr lang="de-DE" sz="2000" kern="0" dirty="0">
              <a:ea typeface="Arial Unicode MS" pitchFamily="34" charset="-128"/>
              <a:cs typeface="Arial Unicode MS" pitchFamily="34" charset="-128"/>
            </a:endParaRPr>
          </a:p>
          <a:p>
            <a:pPr marL="457200" indent="-457200" fontAlgn="base">
              <a:spcBef>
                <a:spcPts val="1200"/>
              </a:spcBef>
              <a:spcAft>
                <a:spcPct val="0"/>
              </a:spcAft>
              <a:buClr>
                <a:srgbClr val="F0AB00"/>
              </a:buClr>
              <a:buSzPct val="80000"/>
              <a:buFont typeface="Arial" charset="0"/>
              <a:buChar char="•"/>
            </a:pPr>
            <a:r>
              <a:rPr lang="en-US" sz="2000" dirty="0"/>
              <a:t>Similar frameworks are </a:t>
            </a:r>
            <a:r>
              <a:rPr lang="en-US" sz="2000" dirty="0">
                <a:hlinkClick r:id="rId3"/>
              </a:rPr>
              <a:t>Caffe</a:t>
            </a:r>
            <a:r>
              <a:rPr lang="en-US" sz="2000" dirty="0"/>
              <a:t>, </a:t>
            </a:r>
            <a:r>
              <a:rPr lang="en-US" sz="2000" dirty="0" err="1">
                <a:hlinkClick r:id="rId4"/>
              </a:rPr>
              <a:t>Theano</a:t>
            </a:r>
            <a:r>
              <a:rPr lang="en-US" sz="2000" dirty="0"/>
              <a:t>, </a:t>
            </a:r>
            <a:r>
              <a:rPr lang="en-US" sz="2000" dirty="0">
                <a:hlinkClick r:id="rId5"/>
              </a:rPr>
              <a:t>Torch</a:t>
            </a:r>
            <a:r>
              <a:rPr lang="en-US" sz="2000" dirty="0"/>
              <a:t>, among others</a:t>
            </a:r>
            <a:endParaRPr lang="de-DE" sz="2000" kern="0" dirty="0">
              <a:ea typeface="Arial Unicode MS" pitchFamily="34" charset="-128"/>
              <a:cs typeface="Arial Unicode MS" pitchFamily="34" charset="-128"/>
            </a:endParaRPr>
          </a:p>
        </p:txBody>
      </p:sp>
      <p:pic>
        <p:nvPicPr>
          <p:cNvPr id="5" name="Bild 4"/>
          <p:cNvPicPr>
            <a:picLocks noChangeAspect="1"/>
          </p:cNvPicPr>
          <p:nvPr/>
        </p:nvPicPr>
        <p:blipFill>
          <a:blip r:embed="rId6"/>
          <a:stretch>
            <a:fillRect/>
          </a:stretch>
        </p:blipFill>
        <p:spPr>
          <a:xfrm>
            <a:off x="8862191" y="1415006"/>
            <a:ext cx="2696497" cy="2297016"/>
          </a:xfrm>
          <a:prstGeom prst="rect">
            <a:avLst/>
          </a:prstGeom>
        </p:spPr>
      </p:pic>
      <p:sp>
        <p:nvSpPr>
          <p:cNvPr id="4" name="Textfeld 3"/>
          <p:cNvSpPr txBox="1"/>
          <p:nvPr/>
        </p:nvSpPr>
        <p:spPr>
          <a:xfrm>
            <a:off x="1057027" y="4375790"/>
            <a:ext cx="7992887" cy="1680048"/>
          </a:xfrm>
          <a:prstGeom prst="rect">
            <a:avLst/>
          </a:prstGeom>
          <a:solidFill>
            <a:schemeClr val="bg1">
              <a:lumMod val="95000"/>
            </a:schemeClr>
          </a:solidFill>
        </p:spPr>
        <p:txBody>
          <a:bodyPr wrap="square" lIns="108000" tIns="108000" rIns="108000" bIns="108000" rtlCol="0">
            <a:spAutoFit/>
          </a:bodyPr>
          <a:lstStyle/>
          <a:p>
            <a:pPr fontAlgn="base">
              <a:spcBef>
                <a:spcPts val="600"/>
              </a:spcBef>
              <a:spcAft>
                <a:spcPct val="0"/>
              </a:spcAft>
              <a:buClr>
                <a:srgbClr val="F0AB00"/>
              </a:buClr>
              <a:buSzPct val="80000"/>
            </a:pPr>
            <a:r>
              <a:rPr lang="de-DE" sz="1800" i="1"/>
              <a:t>TensorFlow™ </a:t>
            </a:r>
            <a:r>
              <a:rPr lang="de-DE" sz="1800" i="1" err="1"/>
              <a:t>is</a:t>
            </a:r>
            <a:r>
              <a:rPr lang="de-DE" sz="1800" i="1"/>
              <a:t> an open </a:t>
            </a:r>
            <a:r>
              <a:rPr lang="de-DE" sz="1800" i="1" err="1"/>
              <a:t>source</a:t>
            </a:r>
            <a:r>
              <a:rPr lang="de-DE" sz="1800" i="1"/>
              <a:t> </a:t>
            </a:r>
            <a:r>
              <a:rPr lang="de-DE" sz="1800" i="1" err="1"/>
              <a:t>software</a:t>
            </a:r>
            <a:r>
              <a:rPr lang="de-DE" sz="1800" i="1"/>
              <a:t> </a:t>
            </a:r>
            <a:r>
              <a:rPr lang="de-DE" sz="1800" i="1" err="1"/>
              <a:t>library</a:t>
            </a:r>
            <a:r>
              <a:rPr lang="de-DE" sz="1800" i="1"/>
              <a:t> </a:t>
            </a:r>
            <a:r>
              <a:rPr lang="de-DE" sz="1800" i="1" err="1"/>
              <a:t>for</a:t>
            </a:r>
            <a:r>
              <a:rPr lang="de-DE" sz="1800" i="1"/>
              <a:t> </a:t>
            </a:r>
            <a:r>
              <a:rPr lang="de-DE" sz="1800" i="1" err="1"/>
              <a:t>numerical</a:t>
            </a:r>
            <a:r>
              <a:rPr lang="de-DE" sz="1800" i="1"/>
              <a:t> </a:t>
            </a:r>
            <a:r>
              <a:rPr lang="de-DE" sz="1800" i="1" err="1"/>
              <a:t>computation</a:t>
            </a:r>
            <a:r>
              <a:rPr lang="de-DE" sz="1800" i="1"/>
              <a:t> </a:t>
            </a:r>
            <a:r>
              <a:rPr lang="de-DE" sz="1800" i="1" err="1"/>
              <a:t>using</a:t>
            </a:r>
            <a:r>
              <a:rPr lang="de-DE" sz="1800" i="1"/>
              <a:t> </a:t>
            </a:r>
            <a:r>
              <a:rPr lang="de-DE" sz="1800" i="1" err="1"/>
              <a:t>data</a:t>
            </a:r>
            <a:r>
              <a:rPr lang="de-DE" sz="1800" i="1"/>
              <a:t> </a:t>
            </a:r>
            <a:r>
              <a:rPr lang="de-DE" sz="1800" i="1" err="1"/>
              <a:t>flow</a:t>
            </a:r>
            <a:r>
              <a:rPr lang="de-DE" sz="1800" i="1"/>
              <a:t> </a:t>
            </a:r>
            <a:r>
              <a:rPr lang="de-DE" sz="1800" i="1" err="1"/>
              <a:t>graphs</a:t>
            </a:r>
            <a:r>
              <a:rPr lang="de-DE" sz="1800" i="1"/>
              <a:t>. Nodes in </a:t>
            </a:r>
            <a:r>
              <a:rPr lang="de-DE" sz="1800" i="1" err="1"/>
              <a:t>the</a:t>
            </a:r>
            <a:r>
              <a:rPr lang="de-DE" sz="1800" i="1"/>
              <a:t> </a:t>
            </a:r>
            <a:r>
              <a:rPr lang="de-DE" sz="1800" i="1" err="1"/>
              <a:t>graph</a:t>
            </a:r>
            <a:r>
              <a:rPr lang="de-DE" sz="1800" i="1"/>
              <a:t> </a:t>
            </a:r>
            <a:r>
              <a:rPr lang="de-DE" sz="1800" i="1" err="1"/>
              <a:t>represent</a:t>
            </a:r>
            <a:r>
              <a:rPr lang="de-DE" sz="1800" i="1"/>
              <a:t> </a:t>
            </a:r>
            <a:r>
              <a:rPr lang="de-DE" sz="1800" i="1" err="1"/>
              <a:t>mathematical</a:t>
            </a:r>
            <a:r>
              <a:rPr lang="de-DE" sz="1800" i="1"/>
              <a:t> </a:t>
            </a:r>
            <a:r>
              <a:rPr lang="de-DE" sz="1800" i="1" err="1"/>
              <a:t>operations</a:t>
            </a:r>
            <a:r>
              <a:rPr lang="de-DE" sz="1800" i="1"/>
              <a:t>, </a:t>
            </a:r>
            <a:r>
              <a:rPr lang="de-DE" sz="1800" i="1" err="1"/>
              <a:t>while</a:t>
            </a:r>
            <a:r>
              <a:rPr lang="de-DE" sz="1800" i="1"/>
              <a:t> </a:t>
            </a:r>
            <a:r>
              <a:rPr lang="de-DE" sz="1800" i="1" err="1"/>
              <a:t>the</a:t>
            </a:r>
            <a:r>
              <a:rPr lang="de-DE" sz="1800" i="1"/>
              <a:t> </a:t>
            </a:r>
            <a:r>
              <a:rPr lang="de-DE" sz="1800" i="1" err="1"/>
              <a:t>graph</a:t>
            </a:r>
            <a:r>
              <a:rPr lang="de-DE" sz="1800" i="1"/>
              <a:t> </a:t>
            </a:r>
            <a:r>
              <a:rPr lang="de-DE" sz="1800" i="1" err="1"/>
              <a:t>edges</a:t>
            </a:r>
            <a:r>
              <a:rPr lang="de-DE" sz="1800" i="1"/>
              <a:t> </a:t>
            </a:r>
            <a:r>
              <a:rPr lang="de-DE" sz="1800" i="1" err="1"/>
              <a:t>represent</a:t>
            </a:r>
            <a:r>
              <a:rPr lang="de-DE" sz="1800" i="1"/>
              <a:t> </a:t>
            </a:r>
            <a:r>
              <a:rPr lang="de-DE" sz="1800" i="1" err="1"/>
              <a:t>the</a:t>
            </a:r>
            <a:r>
              <a:rPr lang="de-DE" sz="1800" i="1"/>
              <a:t> multidimensional </a:t>
            </a:r>
            <a:r>
              <a:rPr lang="de-DE" sz="1800" i="1" err="1"/>
              <a:t>data</a:t>
            </a:r>
            <a:r>
              <a:rPr lang="de-DE" sz="1800" i="1"/>
              <a:t> </a:t>
            </a:r>
            <a:r>
              <a:rPr lang="de-DE" sz="1800" i="1" err="1"/>
              <a:t>arrays</a:t>
            </a:r>
            <a:r>
              <a:rPr lang="de-DE" sz="1800" i="1"/>
              <a:t> (</a:t>
            </a:r>
            <a:r>
              <a:rPr lang="de-DE" sz="1800" i="1" err="1"/>
              <a:t>tensors</a:t>
            </a:r>
            <a:r>
              <a:rPr lang="de-DE" sz="1800" i="1"/>
              <a:t>) </a:t>
            </a:r>
            <a:r>
              <a:rPr lang="de-DE" sz="1800" i="1" err="1"/>
              <a:t>communicated</a:t>
            </a:r>
            <a:r>
              <a:rPr lang="de-DE" sz="1800" i="1"/>
              <a:t> </a:t>
            </a:r>
            <a:r>
              <a:rPr lang="de-DE" sz="1800" i="1" err="1"/>
              <a:t>between</a:t>
            </a:r>
            <a:r>
              <a:rPr lang="de-DE" sz="1800" i="1"/>
              <a:t> </a:t>
            </a:r>
            <a:r>
              <a:rPr lang="de-DE" sz="1800" i="1" err="1"/>
              <a:t>them</a:t>
            </a:r>
            <a:r>
              <a:rPr lang="de-DE" sz="1800" i="1"/>
              <a:t>.</a:t>
            </a:r>
          </a:p>
          <a:p>
            <a:pPr algn="r" fontAlgn="base">
              <a:spcBef>
                <a:spcPts val="600"/>
              </a:spcBef>
              <a:spcAft>
                <a:spcPct val="0"/>
              </a:spcAft>
              <a:buClr>
                <a:srgbClr val="F0AB00"/>
              </a:buClr>
              <a:buSzPct val="80000"/>
            </a:pPr>
            <a:r>
              <a:rPr lang="de-DE" sz="1800" i="1" kern="0">
                <a:ea typeface="Arial Unicode MS" pitchFamily="34" charset="-128"/>
                <a:cs typeface="Arial Unicode MS" pitchFamily="34" charset="-128"/>
              </a:rPr>
              <a:t>Source: Google</a:t>
            </a:r>
            <a:endParaRPr lang="de-DE" sz="1800" kern="0">
              <a:ea typeface="Arial Unicode MS" pitchFamily="34" charset="-128"/>
              <a:cs typeface="Arial Unicode MS" pitchFamily="34" charset="-128"/>
            </a:endParaRPr>
          </a:p>
        </p:txBody>
      </p:sp>
    </p:spTree>
    <p:extLst>
      <p:ext uri="{BB962C8B-B14F-4D97-AF65-F5344CB8AC3E}">
        <p14:creationId xmlns:p14="http://schemas.microsoft.com/office/powerpoint/2010/main" val="206059232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Day 4</a:t>
            </a:r>
          </a:p>
        </p:txBody>
      </p:sp>
      <p:sp>
        <p:nvSpPr>
          <p:cNvPr id="3" name="Text Placeholder 2"/>
          <p:cNvSpPr>
            <a:spLocks noGrp="1"/>
          </p:cNvSpPr>
          <p:nvPr>
            <p:ph type="body" sz="quarter" idx="10"/>
          </p:nvPr>
        </p:nvSpPr>
        <p:spPr/>
        <p:txBody>
          <a:bodyPr/>
          <a:lstStyle/>
          <a:p>
            <a:pPr marL="342900" lvl="1" indent="-342900">
              <a:buFont typeface="Arial" charset="0"/>
              <a:buChar char="•"/>
            </a:pPr>
            <a:r>
              <a:rPr lang="en-US" sz="1600" b="1" dirty="0"/>
              <a:t>Scalable Machine Learning</a:t>
            </a:r>
          </a:p>
          <a:p>
            <a:pPr marL="645750" lvl="3" indent="-285750"/>
            <a:r>
              <a:rPr lang="en-US" sz="1600" dirty="0"/>
              <a:t>Introduction to </a:t>
            </a:r>
            <a:r>
              <a:rPr lang="en-US" sz="1600" dirty="0" err="1"/>
              <a:t>PySpark</a:t>
            </a:r>
            <a:r>
              <a:rPr lang="en-US" sz="1600" dirty="0"/>
              <a:t> and Spark ML</a:t>
            </a:r>
          </a:p>
          <a:p>
            <a:pPr marL="645750" lvl="3" indent="-285750"/>
            <a:r>
              <a:rPr lang="en-US" sz="1600" dirty="0"/>
              <a:t>Data Preparation</a:t>
            </a:r>
          </a:p>
          <a:p>
            <a:pPr marL="645750" lvl="3" indent="-285750"/>
            <a:r>
              <a:rPr lang="en-US" sz="1600" dirty="0"/>
              <a:t>Data Pipelines in Spark</a:t>
            </a:r>
          </a:p>
          <a:p>
            <a:pPr marL="645750" lvl="3" indent="-285750"/>
            <a:r>
              <a:rPr lang="en-US" sz="1600" dirty="0"/>
              <a:t>TensorFlow </a:t>
            </a:r>
          </a:p>
          <a:p>
            <a:pPr marL="702900" lvl="3" indent="-342900">
              <a:buFont typeface="Arial" charset="0"/>
              <a:buChar char="•"/>
            </a:pPr>
            <a:endParaRPr lang="en-US" sz="1600" dirty="0"/>
          </a:p>
          <a:p>
            <a:pPr marL="342900" indent="-342900">
              <a:buFont typeface="Arial" charset="0"/>
              <a:buChar char="•"/>
            </a:pPr>
            <a:r>
              <a:rPr lang="en-US" sz="1600" dirty="0"/>
              <a:t>Introduction to Neural Networks and Deep Learning</a:t>
            </a:r>
          </a:p>
          <a:p>
            <a:pPr marL="645750" lvl="3" indent="-285750"/>
            <a:r>
              <a:rPr lang="en-US" sz="1600" dirty="0"/>
              <a:t>Introduction to Deep Learning</a:t>
            </a:r>
          </a:p>
          <a:p>
            <a:pPr marL="645750" lvl="3" indent="-285750"/>
            <a:r>
              <a:rPr lang="en-US" sz="1600" dirty="0"/>
              <a:t>Logistic Regression as a Neural Network</a:t>
            </a:r>
          </a:p>
          <a:p>
            <a:pPr marL="645750" lvl="3" indent="-285750"/>
            <a:r>
              <a:rPr lang="en-US" sz="1600" dirty="0"/>
              <a:t>Shallow Neural Network</a:t>
            </a:r>
          </a:p>
          <a:p>
            <a:pPr marL="645750" lvl="3" indent="-285750"/>
            <a:r>
              <a:rPr lang="en-US" sz="1600" dirty="0"/>
              <a:t>Deep Neural Networks</a:t>
            </a:r>
          </a:p>
          <a:p>
            <a:pPr marL="645750" lvl="3" indent="-285750"/>
            <a:r>
              <a:rPr lang="en-US" sz="1600" dirty="0"/>
              <a:t>Backpropagation</a:t>
            </a:r>
          </a:p>
          <a:p>
            <a:pPr marL="645750" lvl="3" indent="-285750"/>
            <a:r>
              <a:rPr lang="en-US" sz="1600" dirty="0"/>
              <a:t>Hands-on: Implement a neural network from scratch</a:t>
            </a:r>
          </a:p>
          <a:p>
            <a:pPr marL="645750" lvl="3" indent="-285750"/>
            <a:endParaRPr lang="en-US" sz="1600" dirty="0"/>
          </a:p>
        </p:txBody>
      </p:sp>
    </p:spTree>
    <p:extLst>
      <p:ext uri="{BB962C8B-B14F-4D97-AF65-F5344CB8AC3E}">
        <p14:creationId xmlns:p14="http://schemas.microsoft.com/office/powerpoint/2010/main" val="187131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t>
            </a:r>
            <a:r>
              <a:rPr lang="en-US" dirty="0" err="1"/>
              <a:t>isTensorFlow</a:t>
            </a:r>
            <a:r>
              <a:rPr lang="en-US" dirty="0"/>
              <a:t>?</a:t>
            </a:r>
          </a:p>
        </p:txBody>
      </p:sp>
      <p:sp>
        <p:nvSpPr>
          <p:cNvPr id="3" name="Textfeld 2"/>
          <p:cNvSpPr txBox="1"/>
          <p:nvPr/>
        </p:nvSpPr>
        <p:spPr>
          <a:xfrm flipH="1">
            <a:off x="552966" y="1557586"/>
            <a:ext cx="11316233" cy="4308872"/>
          </a:xfrm>
          <a:prstGeom prst="rect">
            <a:avLst/>
          </a:prstGeom>
          <a:noFill/>
        </p:spPr>
        <p:txBody>
          <a:bodyPr wrap="square" lIns="0" tIns="0" rIns="0" bIns="0" rtlCol="0">
            <a:spAutoFit/>
          </a:bodyPr>
          <a:lstStyle/>
          <a:p>
            <a:pPr marL="457200" indent="-457200" fontAlgn="base">
              <a:spcBef>
                <a:spcPts val="1200"/>
              </a:spcBef>
              <a:spcAft>
                <a:spcPct val="0"/>
              </a:spcAft>
              <a:buClr>
                <a:srgbClr val="F0AB00"/>
              </a:buClr>
              <a:buSzPct val="80000"/>
              <a:buFont typeface="Arial" charset="0"/>
              <a:buChar char="•"/>
            </a:pPr>
            <a:r>
              <a:rPr lang="de-DE" sz="2000" kern="0" dirty="0" err="1">
                <a:ea typeface="Arial Unicode MS" pitchFamily="34" charset="-128"/>
                <a:cs typeface="Arial Unicode MS" pitchFamily="34" charset="-128"/>
              </a:rPr>
              <a:t>Conceptually</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based</a:t>
            </a:r>
            <a:r>
              <a:rPr lang="de-DE" sz="2000" kern="0" dirty="0">
                <a:ea typeface="Arial Unicode MS" pitchFamily="34" charset="-128"/>
                <a:cs typeface="Arial Unicode MS" pitchFamily="34" charset="-128"/>
              </a:rPr>
              <a:t> on </a:t>
            </a:r>
            <a:r>
              <a:rPr lang="de-DE" sz="2000" b="1" kern="0" dirty="0">
                <a:ea typeface="Arial Unicode MS" pitchFamily="34" charset="-128"/>
                <a:cs typeface="Arial Unicode MS" pitchFamily="34" charset="-128"/>
              </a:rPr>
              <a:t>Data Flow Graphs</a:t>
            </a:r>
            <a:br>
              <a:rPr lang="de-DE" sz="2000" kern="0" dirty="0">
                <a:ea typeface="Arial Unicode MS" pitchFamily="34" charset="-128"/>
                <a:cs typeface="Arial Unicode MS" pitchFamily="34" charset="-128"/>
              </a:rPr>
            </a:br>
            <a:r>
              <a:rPr lang="de-DE" sz="2000" kern="0" dirty="0" err="1">
                <a:ea typeface="Arial Unicode MS" pitchFamily="34" charset="-128"/>
                <a:cs typeface="Arial Unicode MS" pitchFamily="34" charset="-128"/>
              </a:rPr>
              <a:t>containing</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the</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following</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computation</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units</a:t>
            </a:r>
            <a:r>
              <a:rPr lang="de-DE" sz="2000" kern="0" dirty="0">
                <a:ea typeface="Arial Unicode MS" pitchFamily="34" charset="-128"/>
                <a:cs typeface="Arial Unicode MS" pitchFamily="34" charset="-128"/>
              </a:rPr>
              <a:t>:</a:t>
            </a:r>
          </a:p>
          <a:p>
            <a:pPr marL="1001588" lvl="1" indent="-457200" fontAlgn="base">
              <a:spcBef>
                <a:spcPts val="1200"/>
              </a:spcBef>
              <a:spcAft>
                <a:spcPct val="0"/>
              </a:spcAft>
              <a:buClr>
                <a:srgbClr val="F0AB00"/>
              </a:buClr>
              <a:buSzPct val="80000"/>
              <a:buFont typeface="Arial" charset="0"/>
              <a:buChar char="•"/>
            </a:pPr>
            <a:r>
              <a:rPr lang="de-DE" sz="2000" kern="0" dirty="0">
                <a:ea typeface="Arial Unicode MS" pitchFamily="34" charset="-128"/>
                <a:cs typeface="Arial Unicode MS" pitchFamily="34" charset="-128"/>
              </a:rPr>
              <a:t>Nodes = </a:t>
            </a:r>
            <a:r>
              <a:rPr lang="de-DE" sz="2000" kern="0" dirty="0" err="1">
                <a:ea typeface="Arial Unicode MS" pitchFamily="34" charset="-128"/>
                <a:cs typeface="Arial Unicode MS" pitchFamily="34" charset="-128"/>
              </a:rPr>
              <a:t>Mathematical</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Operations</a:t>
            </a:r>
            <a:endParaRPr lang="de-DE" sz="2000" kern="0" dirty="0">
              <a:ea typeface="Arial Unicode MS" pitchFamily="34" charset="-128"/>
              <a:cs typeface="Arial Unicode MS" pitchFamily="34" charset="-128"/>
            </a:endParaRPr>
          </a:p>
          <a:p>
            <a:pPr marL="1001588" lvl="1" indent="-457200" fontAlgn="base">
              <a:spcBef>
                <a:spcPts val="1200"/>
              </a:spcBef>
              <a:spcAft>
                <a:spcPct val="0"/>
              </a:spcAft>
              <a:buClr>
                <a:srgbClr val="F0AB00"/>
              </a:buClr>
              <a:buSzPct val="80000"/>
              <a:buFont typeface="Arial" charset="0"/>
              <a:buChar char="•"/>
            </a:pPr>
            <a:r>
              <a:rPr lang="de-DE" sz="2000" kern="0" dirty="0" err="1">
                <a:ea typeface="Arial Unicode MS" pitchFamily="34" charset="-128"/>
                <a:cs typeface="Arial Unicode MS" pitchFamily="34" charset="-128"/>
              </a:rPr>
              <a:t>Edges</a:t>
            </a:r>
            <a:r>
              <a:rPr lang="de-DE" sz="2000" kern="0" dirty="0">
                <a:ea typeface="Arial Unicode MS" pitchFamily="34" charset="-128"/>
                <a:cs typeface="Arial Unicode MS" pitchFamily="34" charset="-128"/>
              </a:rPr>
              <a:t> = </a:t>
            </a:r>
            <a:r>
              <a:rPr lang="de-DE" sz="2000" kern="0" dirty="0" err="1">
                <a:ea typeface="Arial Unicode MS" pitchFamily="34" charset="-128"/>
                <a:cs typeface="Arial Unicode MS" pitchFamily="34" charset="-128"/>
              </a:rPr>
              <a:t>n-dim</a:t>
            </a:r>
            <a:r>
              <a:rPr lang="de-DE" sz="2000" kern="0" dirty="0">
                <a:ea typeface="Arial Unicode MS" pitchFamily="34" charset="-128"/>
                <a:cs typeface="Arial Unicode MS" pitchFamily="34" charset="-128"/>
              </a:rPr>
              <a:t> Arrays (</a:t>
            </a:r>
            <a:r>
              <a:rPr lang="de-DE" sz="2000" b="1" kern="0" dirty="0">
                <a:ea typeface="Arial Unicode MS" pitchFamily="34" charset="-128"/>
                <a:cs typeface="Arial Unicode MS" pitchFamily="34" charset="-128"/>
              </a:rPr>
              <a:t>Tensors</a:t>
            </a:r>
            <a:r>
              <a:rPr lang="de-DE" sz="2000" kern="0" dirty="0">
                <a:ea typeface="Arial Unicode MS" pitchFamily="34" charset="-128"/>
                <a:cs typeface="Arial Unicode MS" pitchFamily="34" charset="-128"/>
              </a:rPr>
              <a:t>)</a:t>
            </a:r>
            <a:br>
              <a:rPr lang="de-DE" sz="2000" kern="0" dirty="0">
                <a:ea typeface="Arial Unicode MS" pitchFamily="34" charset="-128"/>
                <a:cs typeface="Arial Unicode MS" pitchFamily="34" charset="-128"/>
              </a:rPr>
            </a:br>
            <a:br>
              <a:rPr lang="de-DE" sz="2000" kern="0" dirty="0">
                <a:ea typeface="Arial Unicode MS" pitchFamily="34" charset="-128"/>
                <a:cs typeface="Arial Unicode MS" pitchFamily="34" charset="-128"/>
              </a:rPr>
            </a:br>
            <a:br>
              <a:rPr lang="de-DE" sz="2000" kern="0" dirty="0">
                <a:ea typeface="Arial Unicode MS" pitchFamily="34" charset="-128"/>
                <a:cs typeface="Arial Unicode MS" pitchFamily="34" charset="-128"/>
              </a:rPr>
            </a:br>
            <a:br>
              <a:rPr lang="de-DE" sz="2000" kern="0" dirty="0">
                <a:ea typeface="Arial Unicode MS" pitchFamily="34" charset="-128"/>
                <a:cs typeface="Arial Unicode MS" pitchFamily="34" charset="-128"/>
              </a:rPr>
            </a:br>
            <a:endParaRPr lang="de-DE" sz="2000" kern="0" dirty="0">
              <a:ea typeface="Arial Unicode MS" pitchFamily="34" charset="-128"/>
              <a:cs typeface="Arial Unicode MS" pitchFamily="34" charset="-128"/>
            </a:endParaRPr>
          </a:p>
          <a:p>
            <a:pPr marL="457200" indent="-457200" fontAlgn="base">
              <a:spcBef>
                <a:spcPts val="1200"/>
              </a:spcBef>
              <a:spcAft>
                <a:spcPct val="0"/>
              </a:spcAft>
              <a:buClr>
                <a:srgbClr val="F0AB00"/>
              </a:buClr>
              <a:buSzPct val="80000"/>
              <a:buFont typeface="Arial" charset="0"/>
              <a:buChar char="•"/>
            </a:pPr>
            <a:endParaRPr lang="de-DE" sz="2000" kern="0" dirty="0">
              <a:ea typeface="Arial Unicode MS" pitchFamily="34" charset="-128"/>
              <a:cs typeface="Arial Unicode MS" pitchFamily="34" charset="-128"/>
            </a:endParaRPr>
          </a:p>
          <a:p>
            <a:pPr marL="457200" indent="-457200" fontAlgn="base">
              <a:spcBef>
                <a:spcPts val="1200"/>
              </a:spcBef>
              <a:spcAft>
                <a:spcPct val="0"/>
              </a:spcAft>
              <a:buClr>
                <a:srgbClr val="F0AB00"/>
              </a:buClr>
              <a:buSzPct val="80000"/>
              <a:buFont typeface="Arial" charset="0"/>
              <a:buChar char="•"/>
            </a:pPr>
            <a:r>
              <a:rPr lang="de-DE" sz="2000" kern="0" dirty="0" err="1">
                <a:ea typeface="Arial Unicode MS" pitchFamily="34" charset="-128"/>
                <a:cs typeface="Arial Unicode MS" pitchFamily="34" charset="-128"/>
              </a:rPr>
              <a:t>Some</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higher</a:t>
            </a:r>
            <a:r>
              <a:rPr lang="de-DE" sz="2000" kern="0" dirty="0">
                <a:ea typeface="Arial Unicode MS" pitchFamily="34" charset="-128"/>
                <a:cs typeface="Arial Unicode MS" pitchFamily="34" charset="-128"/>
              </a:rPr>
              <a:t>-level APIs (i.e. </a:t>
            </a:r>
            <a:r>
              <a:rPr lang="de-DE" sz="2000" kern="0" dirty="0" err="1">
                <a:ea typeface="Arial Unicode MS" pitchFamily="34" charset="-128"/>
                <a:cs typeface="Arial Unicode MS" pitchFamily="34" charset="-128"/>
              </a:rPr>
              <a:t>abstraction</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layers</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are</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avaliable</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further</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simplifying</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the</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use</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of</a:t>
            </a:r>
            <a:r>
              <a:rPr lang="de-DE" sz="2000" kern="0" dirty="0">
                <a:ea typeface="Arial Unicode MS" pitchFamily="34" charset="-128"/>
                <a:cs typeface="Arial Unicode MS" pitchFamily="34" charset="-128"/>
              </a:rPr>
              <a:t> TF</a:t>
            </a:r>
            <a:br>
              <a:rPr lang="de-DE" sz="2000" kern="0" dirty="0">
                <a:ea typeface="Arial Unicode MS" pitchFamily="34" charset="-128"/>
                <a:cs typeface="Arial Unicode MS" pitchFamily="34" charset="-128"/>
              </a:rPr>
            </a:br>
            <a:br>
              <a:rPr lang="de-DE" sz="2000" kern="0" dirty="0">
                <a:ea typeface="Arial Unicode MS" pitchFamily="34" charset="-128"/>
                <a:cs typeface="Arial Unicode MS" pitchFamily="34" charset="-128"/>
              </a:rPr>
            </a:br>
            <a:r>
              <a:rPr lang="de-DE" sz="2000" kern="0" dirty="0" err="1">
                <a:ea typeface="Arial Unicode MS" pitchFamily="34" charset="-128"/>
                <a:cs typeface="Arial Unicode MS" pitchFamily="34" charset="-128"/>
              </a:rPr>
              <a:t>Examples</a:t>
            </a:r>
            <a:r>
              <a:rPr lang="de-DE" sz="2000" kern="0" dirty="0">
                <a:ea typeface="Arial Unicode MS" pitchFamily="34" charset="-128"/>
                <a:cs typeface="Arial Unicode MS" pitchFamily="34" charset="-128"/>
              </a:rPr>
              <a:t>: </a:t>
            </a:r>
            <a:r>
              <a:rPr lang="de-DE" sz="2000" kern="0" dirty="0">
                <a:ea typeface="Arial Unicode MS" pitchFamily="34" charset="-128"/>
                <a:cs typeface="Arial Unicode MS" pitchFamily="34" charset="-128"/>
                <a:hlinkClick r:id="rId3"/>
              </a:rPr>
              <a:t>Tflearn</a:t>
            </a:r>
            <a:r>
              <a:rPr lang="de-DE" sz="2000" kern="0" dirty="0">
                <a:ea typeface="Arial Unicode MS" pitchFamily="34" charset="-128"/>
                <a:cs typeface="Arial Unicode MS" pitchFamily="34" charset="-128"/>
              </a:rPr>
              <a:t>, </a:t>
            </a:r>
            <a:r>
              <a:rPr lang="de-DE" sz="2000" kern="0" dirty="0">
                <a:ea typeface="Arial Unicode MS" pitchFamily="34" charset="-128"/>
                <a:cs typeface="Arial Unicode MS" pitchFamily="34" charset="-128"/>
                <a:hlinkClick r:id="rId4"/>
              </a:rPr>
              <a:t>Keras</a:t>
            </a:r>
            <a:r>
              <a:rPr lang="de-DE" sz="2000" kern="0" dirty="0">
                <a:ea typeface="Arial Unicode MS" pitchFamily="34" charset="-128"/>
                <a:cs typeface="Arial Unicode MS" pitchFamily="34" charset="-128"/>
              </a:rPr>
              <a:t>, </a:t>
            </a:r>
            <a:r>
              <a:rPr lang="de-DE" sz="2000" kern="0" dirty="0">
                <a:ea typeface="Arial Unicode MS" pitchFamily="34" charset="-128"/>
                <a:cs typeface="Arial Unicode MS" pitchFamily="34" charset="-128"/>
                <a:hlinkClick r:id="rId5"/>
              </a:rPr>
              <a:t>TF-Slim</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among</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others</a:t>
            </a:r>
            <a:endParaRPr lang="de-DE" sz="2000" kern="0" dirty="0">
              <a:ea typeface="Arial Unicode MS" pitchFamily="34" charset="-128"/>
              <a:cs typeface="Arial Unicode MS" pitchFamily="34" charset="-128"/>
            </a:endParaRPr>
          </a:p>
        </p:txBody>
      </p:sp>
      <p:pic>
        <p:nvPicPr>
          <p:cNvPr id="8" name="Bild 7">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595" y="1629594"/>
            <a:ext cx="5387893" cy="2818282"/>
          </a:xfrm>
          <a:prstGeom prst="rect">
            <a:avLst/>
          </a:prstGeom>
          <a:solidFill>
            <a:schemeClr val="bg2"/>
          </a:solidFill>
          <a:ln w="57150">
            <a:solidFill>
              <a:schemeClr val="bg2"/>
            </a:solidFill>
          </a:ln>
        </p:spPr>
      </p:pic>
    </p:spTree>
    <p:extLst>
      <p:ext uri="{BB962C8B-B14F-4D97-AF65-F5344CB8AC3E}">
        <p14:creationId xmlns:p14="http://schemas.microsoft.com/office/powerpoint/2010/main" val="928161295"/>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TensorFlow</a:t>
            </a:r>
          </a:p>
        </p:txBody>
      </p:sp>
      <p:pic>
        <p:nvPicPr>
          <p:cNvPr id="5" name="Picture 4"/>
          <p:cNvPicPr>
            <a:picLocks noChangeAspect="1"/>
          </p:cNvPicPr>
          <p:nvPr/>
        </p:nvPicPr>
        <p:blipFill>
          <a:blip r:embed="rId2"/>
          <a:stretch>
            <a:fillRect/>
          </a:stretch>
        </p:blipFill>
        <p:spPr>
          <a:xfrm>
            <a:off x="1840991" y="1428174"/>
            <a:ext cx="7876033" cy="3798014"/>
          </a:xfrm>
          <a:prstGeom prst="rect">
            <a:avLst/>
          </a:prstGeom>
        </p:spPr>
      </p:pic>
      <p:sp>
        <p:nvSpPr>
          <p:cNvPr id="6" name="TextBox 5"/>
          <p:cNvSpPr txBox="1"/>
          <p:nvPr/>
        </p:nvSpPr>
        <p:spPr>
          <a:xfrm>
            <a:off x="438912" y="6096000"/>
            <a:ext cx="10017166" cy="215444"/>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Source: </a:t>
            </a:r>
            <a:r>
              <a:rPr lang="en-US" sz="1400" kern="0" dirty="0">
                <a:ea typeface="Arial Unicode MS" pitchFamily="34" charset="-128"/>
                <a:cs typeface="Arial Unicode MS" pitchFamily="34" charset="-128"/>
                <a:hlinkClick r:id="rId3" invalidUrl="http://donnemartin.com/viz/pages/2015 //"/>
              </a:rPr>
              <a:t>http</a:t>
            </a:r>
            <a:r>
              <a:rPr lang="en-US" sz="1400" kern="0" dirty="0">
                <a:ea typeface="Arial Unicode MS" pitchFamily="34" charset="-128"/>
                <a:cs typeface="Arial Unicode MS" pitchFamily="34" charset="-128"/>
                <a:hlinkClick r:id="rId3" invalidUrl="http://donnemartin.com/viz/pages/2015 //"/>
              </a:rPr>
              <a:t>://</a:t>
            </a:r>
            <a:r>
              <a:rPr lang="en-US" sz="1400" kern="0" dirty="0">
                <a:ea typeface="Arial Unicode MS" pitchFamily="34" charset="-128"/>
                <a:cs typeface="Arial Unicode MS" pitchFamily="34" charset="-128"/>
                <a:hlinkClick r:id="rId3" invalidUrl="http://donnemartin.com/viz/pages/2015 //"/>
              </a:rPr>
              <a:t>donnemartin.com/viz/pages/2015 //</a:t>
            </a:r>
            <a:r>
              <a:rPr lang="en-US" sz="1400" kern="0" dirty="0">
                <a:ea typeface="Arial Unicode MS" pitchFamily="34" charset="-128"/>
                <a:cs typeface="Arial Unicode MS" pitchFamily="34" charset="-128"/>
              </a:rPr>
              <a:t> Jeff Dean, Large Scale Deep Learning with TensorFlow, Spark Summit 2016</a:t>
            </a:r>
          </a:p>
        </p:txBody>
      </p:sp>
    </p:spTree>
    <p:extLst>
      <p:ext uri="{BB962C8B-B14F-4D97-AF65-F5344CB8AC3E}">
        <p14:creationId xmlns:p14="http://schemas.microsoft.com/office/powerpoint/2010/main" val="16844793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Growth rates based on GitHub star count</a:t>
            </a:r>
          </a:p>
        </p:txBody>
      </p:sp>
      <p:pic>
        <p:nvPicPr>
          <p:cNvPr id="4" name="Picture 3"/>
          <p:cNvPicPr>
            <a:picLocks noChangeAspect="1"/>
          </p:cNvPicPr>
          <p:nvPr/>
        </p:nvPicPr>
        <p:blipFill>
          <a:blip r:embed="rId2"/>
          <a:stretch>
            <a:fillRect/>
          </a:stretch>
        </p:blipFill>
        <p:spPr>
          <a:xfrm>
            <a:off x="2559104" y="1895750"/>
            <a:ext cx="6604774" cy="3787082"/>
          </a:xfrm>
          <a:prstGeom prst="rect">
            <a:avLst/>
          </a:prstGeom>
        </p:spPr>
      </p:pic>
    </p:spTree>
    <p:extLst>
      <p:ext uri="{BB962C8B-B14F-4D97-AF65-F5344CB8AC3E}">
        <p14:creationId xmlns:p14="http://schemas.microsoft.com/office/powerpoint/2010/main" val="7675842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TensorFlow?</a:t>
            </a:r>
          </a:p>
        </p:txBody>
      </p:sp>
      <p:sp>
        <p:nvSpPr>
          <p:cNvPr id="3" name="Textfeld 2"/>
          <p:cNvSpPr txBox="1"/>
          <p:nvPr/>
        </p:nvSpPr>
        <p:spPr>
          <a:xfrm flipH="1">
            <a:off x="552971" y="1557586"/>
            <a:ext cx="10081125" cy="3847207"/>
          </a:xfrm>
          <a:prstGeom prst="rect">
            <a:avLst/>
          </a:prstGeom>
          <a:noFill/>
        </p:spPr>
        <p:txBody>
          <a:bodyPr wrap="square" lIns="0" tIns="0" rIns="0" bIns="0" rtlCol="0">
            <a:spAutoFit/>
          </a:bodyPr>
          <a:lstStyle/>
          <a:p>
            <a:pPr marL="457200" indent="-457200" fontAlgn="base">
              <a:spcBef>
                <a:spcPts val="1200"/>
              </a:spcBef>
              <a:spcAft>
                <a:spcPct val="0"/>
              </a:spcAft>
              <a:buClr>
                <a:srgbClr val="F0AB00"/>
              </a:buClr>
              <a:buSzPct val="80000"/>
              <a:buFont typeface="Arial" charset="0"/>
              <a:buChar char="•"/>
            </a:pPr>
            <a:r>
              <a:rPr lang="de-DE" sz="2000" kern="0" dirty="0">
                <a:ea typeface="Arial Unicode MS" pitchFamily="34" charset="-128"/>
                <a:cs typeface="Arial Unicode MS" pitchFamily="34" charset="-128"/>
              </a:rPr>
              <a:t>Wide </a:t>
            </a:r>
            <a:r>
              <a:rPr lang="de-DE" sz="2000" kern="0" dirty="0" err="1">
                <a:ea typeface="Arial Unicode MS" pitchFamily="34" charset="-128"/>
                <a:cs typeface="Arial Unicode MS" pitchFamily="34" charset="-128"/>
              </a:rPr>
              <a:t>adoption</a:t>
            </a:r>
            <a:endParaRPr lang="de-DE" sz="2000" kern="0" dirty="0">
              <a:ea typeface="Arial Unicode MS" pitchFamily="34" charset="-128"/>
              <a:cs typeface="Arial Unicode MS" pitchFamily="34" charset="-128"/>
            </a:endParaRPr>
          </a:p>
          <a:p>
            <a:pPr marL="457200" indent="-457200" fontAlgn="base">
              <a:spcBef>
                <a:spcPts val="1200"/>
              </a:spcBef>
              <a:spcAft>
                <a:spcPct val="0"/>
              </a:spcAft>
              <a:buClr>
                <a:srgbClr val="F0AB00"/>
              </a:buClr>
              <a:buSzPct val="80000"/>
              <a:buFont typeface="Arial" charset="0"/>
              <a:buChar char="•"/>
            </a:pPr>
            <a:r>
              <a:rPr lang="de-DE" sz="2000" kern="0" dirty="0" err="1">
                <a:ea typeface="Arial Unicode MS" pitchFamily="34" charset="-128"/>
                <a:cs typeface="Arial Unicode MS" pitchFamily="34" charset="-128"/>
              </a:rPr>
              <a:t>Extremely</a:t>
            </a:r>
            <a:r>
              <a:rPr lang="de-DE" sz="2000" kern="0" dirty="0">
                <a:ea typeface="Arial Unicode MS" pitchFamily="34" charset="-128"/>
                <a:cs typeface="Arial Unicode MS" pitchFamily="34" charset="-128"/>
              </a:rPr>
              <a:t> versatile </a:t>
            </a:r>
            <a:r>
              <a:rPr lang="de-DE" sz="2000" kern="0" dirty="0" err="1">
                <a:ea typeface="Arial Unicode MS" pitchFamily="34" charset="-128"/>
                <a:cs typeface="Arial Unicode MS" pitchFamily="34" charset="-128"/>
              </a:rPr>
              <a:t>library</a:t>
            </a:r>
            <a:endParaRPr lang="de-DE" sz="2000" kern="0" dirty="0">
              <a:ea typeface="Arial Unicode MS" pitchFamily="34" charset="-128"/>
              <a:cs typeface="Arial Unicode MS" pitchFamily="34" charset="-128"/>
            </a:endParaRPr>
          </a:p>
          <a:p>
            <a:pPr marL="457200" lvl="2" indent="-457200" fontAlgn="base">
              <a:spcBef>
                <a:spcPts val="1200"/>
              </a:spcBef>
              <a:spcAft>
                <a:spcPct val="0"/>
              </a:spcAft>
              <a:buClr>
                <a:srgbClr val="F0AB00"/>
              </a:buClr>
              <a:buFont typeface="Arial" charset="0"/>
              <a:buChar char="•"/>
            </a:pPr>
            <a:r>
              <a:rPr lang="en-US" sz="2000" kern="0" dirty="0">
                <a:ea typeface="Arial Unicode MS" pitchFamily="34" charset="-128"/>
                <a:cs typeface="Arial Unicode MS" pitchFamily="34" charset="-128"/>
              </a:rPr>
              <a:t>Covers both ML research and productive use of ML</a:t>
            </a:r>
          </a:p>
          <a:p>
            <a:pPr marL="457200" indent="-457200" fontAlgn="base">
              <a:spcBef>
                <a:spcPts val="1200"/>
              </a:spcBef>
              <a:spcAft>
                <a:spcPct val="0"/>
              </a:spcAft>
              <a:buClr>
                <a:srgbClr val="F0AB00"/>
              </a:buClr>
              <a:buSzPct val="80000"/>
              <a:buFont typeface="Arial" charset="0"/>
              <a:buChar char="•"/>
            </a:pPr>
            <a:r>
              <a:rPr lang="de-DE" sz="2000" kern="0" dirty="0" err="1">
                <a:ea typeface="Arial Unicode MS" pitchFamily="34" charset="-128"/>
                <a:cs typeface="Arial Unicode MS" pitchFamily="34" charset="-128"/>
              </a:rPr>
              <a:t>Provides</a:t>
            </a:r>
            <a:r>
              <a:rPr lang="de-DE" sz="2000" kern="0" dirty="0">
                <a:ea typeface="Arial Unicode MS" pitchFamily="34" charset="-128"/>
                <a:cs typeface="Arial Unicode MS" pitchFamily="34" charset="-128"/>
              </a:rPr>
              <a:t> Python, Java, C++, </a:t>
            </a:r>
            <a:r>
              <a:rPr lang="de-DE" sz="2000" kern="0" dirty="0" err="1">
                <a:ea typeface="Arial Unicode MS" pitchFamily="34" charset="-128"/>
                <a:cs typeface="Arial Unicode MS" pitchFamily="34" charset="-128"/>
              </a:rPr>
              <a:t>and</a:t>
            </a:r>
            <a:r>
              <a:rPr lang="de-DE" sz="2000" kern="0" dirty="0">
                <a:ea typeface="Arial Unicode MS" pitchFamily="34" charset="-128"/>
                <a:cs typeface="Arial Unicode MS" pitchFamily="34" charset="-128"/>
              </a:rPr>
              <a:t> Go APIs</a:t>
            </a:r>
            <a:br>
              <a:rPr lang="de-DE" sz="2000" kern="0" dirty="0">
                <a:ea typeface="Arial Unicode MS" pitchFamily="34" charset="-128"/>
                <a:cs typeface="Arial Unicode MS" pitchFamily="34" charset="-128"/>
              </a:rPr>
            </a:br>
            <a:r>
              <a:rPr lang="de-DE" sz="2000" kern="0" dirty="0">
                <a:ea typeface="Arial Unicode MS" pitchFamily="34" charset="-128"/>
                <a:cs typeface="Arial Unicode MS" pitchFamily="34" charset="-128"/>
              </a:rPr>
              <a:t>Python API </a:t>
            </a:r>
            <a:r>
              <a:rPr lang="de-DE" sz="2000" kern="0" dirty="0" err="1">
                <a:ea typeface="Arial Unicode MS" pitchFamily="34" charset="-128"/>
                <a:cs typeface="Arial Unicode MS" pitchFamily="34" charset="-128"/>
              </a:rPr>
              <a:t>is</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the</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most</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complete</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and</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easiest</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to</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use</a:t>
            </a:r>
            <a:endParaRPr lang="de-DE" sz="2000" kern="0" dirty="0">
              <a:ea typeface="Arial Unicode MS" pitchFamily="34" charset="-128"/>
              <a:cs typeface="Arial Unicode MS" pitchFamily="34" charset="-128"/>
            </a:endParaRPr>
          </a:p>
          <a:p>
            <a:pPr marL="457200" indent="-457200" fontAlgn="base">
              <a:spcBef>
                <a:spcPts val="1200"/>
              </a:spcBef>
              <a:spcAft>
                <a:spcPct val="0"/>
              </a:spcAft>
              <a:buClr>
                <a:srgbClr val="F0AB00"/>
              </a:buClr>
              <a:buSzPct val="80000"/>
              <a:buFont typeface="Arial" charset="0"/>
              <a:buChar char="•"/>
            </a:pPr>
            <a:r>
              <a:rPr lang="de-DE" sz="2000" kern="0" dirty="0" err="1">
                <a:ea typeface="Arial Unicode MS" pitchFamily="34" charset="-128"/>
                <a:cs typeface="Arial Unicode MS" pitchFamily="34" charset="-128"/>
              </a:rPr>
              <a:t>Good</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performance</a:t>
            </a:r>
            <a:r>
              <a:rPr lang="de-DE" sz="2000" kern="0" dirty="0">
                <a:ea typeface="Arial Unicode MS" pitchFamily="34" charset="-128"/>
                <a:cs typeface="Arial Unicode MS" pitchFamily="34" charset="-128"/>
              </a:rPr>
              <a:t> due </a:t>
            </a:r>
            <a:r>
              <a:rPr lang="de-DE" sz="2000" kern="0" dirty="0" err="1">
                <a:ea typeface="Arial Unicode MS" pitchFamily="34" charset="-128"/>
                <a:cs typeface="Arial Unicode MS" pitchFamily="34" charset="-128"/>
              </a:rPr>
              <a:t>to</a:t>
            </a:r>
            <a:r>
              <a:rPr lang="de-DE" sz="2000" kern="0" dirty="0">
                <a:ea typeface="Arial Unicode MS" pitchFamily="34" charset="-128"/>
                <a:cs typeface="Arial Unicode MS" pitchFamily="34" charset="-128"/>
              </a:rPr>
              <a:t> C/C++ backend (</a:t>
            </a:r>
            <a:r>
              <a:rPr lang="de-DE" sz="2000" kern="0" dirty="0" err="1">
                <a:ea typeface="Arial Unicode MS" pitchFamily="34" charset="-128"/>
                <a:cs typeface="Arial Unicode MS" pitchFamily="34" charset="-128"/>
              </a:rPr>
              <a:t>soon</a:t>
            </a:r>
            <a:r>
              <a:rPr lang="de-DE" sz="2000" kern="0" dirty="0">
                <a:ea typeface="Arial Unicode MS" pitchFamily="34" charset="-128"/>
                <a:cs typeface="Arial Unicode MS" pitchFamily="34" charset="-128"/>
              </a:rPr>
              <a:t>: XLA </a:t>
            </a:r>
            <a:r>
              <a:rPr lang="mr-IN" sz="2000" kern="0" dirty="0">
                <a:ea typeface="Arial Unicode MS" pitchFamily="34" charset="-128"/>
                <a:cs typeface="Arial Unicode MS" pitchFamily="34" charset="-128"/>
              </a:rPr>
              <a:t>–</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Accelerated</a:t>
            </a:r>
            <a:r>
              <a:rPr lang="de-DE" sz="2000" kern="0" dirty="0">
                <a:ea typeface="Arial Unicode MS" pitchFamily="34" charset="-128"/>
                <a:cs typeface="Arial Unicode MS" pitchFamily="34" charset="-128"/>
              </a:rPr>
              <a:t> Linear Algebra)</a:t>
            </a:r>
          </a:p>
          <a:p>
            <a:pPr marL="457200" indent="-457200" fontAlgn="base">
              <a:spcBef>
                <a:spcPts val="1200"/>
              </a:spcBef>
              <a:spcAft>
                <a:spcPct val="0"/>
              </a:spcAft>
              <a:buClr>
                <a:srgbClr val="F0AB00"/>
              </a:buClr>
              <a:buSzPct val="80000"/>
              <a:buFont typeface="Arial" charset="0"/>
              <a:buChar char="•"/>
            </a:pPr>
            <a:r>
              <a:rPr lang="de-DE" sz="2000" kern="0" dirty="0">
                <a:ea typeface="Arial Unicode MS" pitchFamily="34" charset="-128"/>
                <a:cs typeface="Arial Unicode MS" pitchFamily="34" charset="-128"/>
              </a:rPr>
              <a:t>Supports CPUs, GPUs </a:t>
            </a:r>
            <a:r>
              <a:rPr lang="de-DE" sz="2000" kern="0" dirty="0" err="1">
                <a:ea typeface="Arial Unicode MS" pitchFamily="34" charset="-128"/>
                <a:cs typeface="Arial Unicode MS" pitchFamily="34" charset="-128"/>
              </a:rPr>
              <a:t>and</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distributed</a:t>
            </a:r>
            <a:r>
              <a:rPr lang="de-DE" sz="2000" kern="0" dirty="0">
                <a:ea typeface="Arial Unicode MS" pitchFamily="34" charset="-128"/>
                <a:cs typeface="Arial Unicode MS" pitchFamily="34" charset="-128"/>
              </a:rPr>
              <a:t> (cluster-</a:t>
            </a:r>
            <a:r>
              <a:rPr lang="de-DE" sz="2000" kern="0" dirty="0" err="1">
                <a:ea typeface="Arial Unicode MS" pitchFamily="34" charset="-128"/>
                <a:cs typeface="Arial Unicode MS" pitchFamily="34" charset="-128"/>
              </a:rPr>
              <a:t>based</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processing</a:t>
            </a:r>
            <a:endParaRPr lang="de-DE" sz="2000" kern="0" dirty="0">
              <a:ea typeface="Arial Unicode MS" pitchFamily="34" charset="-128"/>
              <a:cs typeface="Arial Unicode MS" pitchFamily="34" charset="-128"/>
            </a:endParaRPr>
          </a:p>
          <a:p>
            <a:pPr marL="457200" indent="-457200" fontAlgn="base">
              <a:spcBef>
                <a:spcPts val="1200"/>
              </a:spcBef>
              <a:spcAft>
                <a:spcPct val="0"/>
              </a:spcAft>
              <a:buClr>
                <a:srgbClr val="F0AB00"/>
              </a:buClr>
              <a:buSzPct val="80000"/>
              <a:buFont typeface="Arial" charset="0"/>
              <a:buChar char="•"/>
            </a:pPr>
            <a:r>
              <a:rPr lang="de-DE" sz="2000" kern="0" dirty="0">
                <a:ea typeface="Arial Unicode MS" pitchFamily="34" charset="-128"/>
                <a:cs typeface="Arial Unicode MS" pitchFamily="34" charset="-128"/>
              </a:rPr>
              <a:t>Integration </a:t>
            </a:r>
            <a:r>
              <a:rPr lang="de-DE" sz="2000" kern="0" dirty="0" err="1">
                <a:ea typeface="Arial Unicode MS" pitchFamily="34" charset="-128"/>
                <a:cs typeface="Arial Unicode MS" pitchFamily="34" charset="-128"/>
              </a:rPr>
              <a:t>with</a:t>
            </a:r>
            <a:r>
              <a:rPr lang="de-DE" sz="2000" kern="0" dirty="0">
                <a:ea typeface="Arial Unicode MS" pitchFamily="34" charset="-128"/>
                <a:cs typeface="Arial Unicode MS" pitchFamily="34" charset="-128"/>
              </a:rPr>
              <a:t> SAP Leonardo ML </a:t>
            </a:r>
            <a:r>
              <a:rPr lang="de-DE" sz="2000" kern="0" dirty="0" err="1">
                <a:ea typeface="Arial Unicode MS" pitchFamily="34" charset="-128"/>
                <a:cs typeface="Arial Unicode MS" pitchFamily="34" charset="-128"/>
              </a:rPr>
              <a:t>is</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planned</a:t>
            </a:r>
            <a:endParaRPr lang="de-DE" sz="2000" kern="0" dirty="0">
              <a:ea typeface="Arial Unicode MS" pitchFamily="34" charset="-128"/>
              <a:cs typeface="Arial Unicode MS" pitchFamily="34" charset="-128"/>
            </a:endParaRPr>
          </a:p>
          <a:p>
            <a:pPr marL="457200" indent="-457200" fontAlgn="base">
              <a:spcBef>
                <a:spcPts val="1200"/>
              </a:spcBef>
              <a:spcAft>
                <a:spcPct val="0"/>
              </a:spcAft>
              <a:buClr>
                <a:srgbClr val="F0AB00"/>
              </a:buClr>
              <a:buSzPct val="80000"/>
              <a:buFont typeface="Arial" charset="0"/>
              <a:buChar char="•"/>
            </a:pPr>
            <a:r>
              <a:rPr lang="de-DE" sz="2000" kern="0" dirty="0">
                <a:ea typeface="Arial Unicode MS" pitchFamily="34" charset="-128"/>
                <a:cs typeface="Arial Unicode MS" pitchFamily="34" charset="-128"/>
              </a:rPr>
              <a:t>TensorFlow </a:t>
            </a:r>
            <a:r>
              <a:rPr lang="de-DE" sz="2000" kern="0" dirty="0" err="1">
                <a:ea typeface="Arial Unicode MS" pitchFamily="34" charset="-128"/>
                <a:cs typeface="Arial Unicode MS" pitchFamily="34" charset="-128"/>
              </a:rPr>
              <a:t>Serving</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TF‘s</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model</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server</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can</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be</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accessed</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from</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within</a:t>
            </a:r>
            <a:r>
              <a:rPr lang="de-DE" sz="2000" kern="0" dirty="0">
                <a:ea typeface="Arial Unicode MS" pitchFamily="34" charset="-128"/>
                <a:cs typeface="Arial Unicode MS" pitchFamily="34" charset="-128"/>
              </a:rPr>
              <a:t> HANA 2.0 </a:t>
            </a:r>
          </a:p>
        </p:txBody>
      </p:sp>
      <p:pic>
        <p:nvPicPr>
          <p:cNvPr id="7" name="Bild 6"/>
          <p:cNvPicPr>
            <a:picLocks noChangeAspect="1"/>
          </p:cNvPicPr>
          <p:nvPr/>
        </p:nvPicPr>
        <p:blipFill>
          <a:blip r:embed="rId3"/>
          <a:stretch>
            <a:fillRect/>
          </a:stretch>
        </p:blipFill>
        <p:spPr>
          <a:xfrm>
            <a:off x="7758174" y="1335493"/>
            <a:ext cx="2259696" cy="1924926"/>
          </a:xfrm>
          <a:prstGeom prst="rect">
            <a:avLst/>
          </a:prstGeom>
        </p:spPr>
      </p:pic>
    </p:spTree>
    <p:extLst>
      <p:ext uri="{BB962C8B-B14F-4D97-AF65-F5344CB8AC3E}">
        <p14:creationId xmlns:p14="http://schemas.microsoft.com/office/powerpoint/2010/main" val="854676010"/>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SAP HANA 2.0 </a:t>
            </a:r>
            <a:r>
              <a:rPr lang="mr-IN" dirty="0"/>
              <a:t>–</a:t>
            </a:r>
            <a:r>
              <a:rPr lang="en-US" dirty="0"/>
              <a:t> TensorFlow Serving Integration</a:t>
            </a:r>
          </a:p>
        </p:txBody>
      </p:sp>
      <p:pic>
        <p:nvPicPr>
          <p:cNvPr id="4" name="Picture 3"/>
          <p:cNvPicPr>
            <a:picLocks noChangeAspect="1"/>
          </p:cNvPicPr>
          <p:nvPr/>
        </p:nvPicPr>
        <p:blipFill>
          <a:blip r:embed="rId2"/>
          <a:stretch>
            <a:fillRect/>
          </a:stretch>
        </p:blipFill>
        <p:spPr>
          <a:xfrm>
            <a:off x="6503000" y="1898841"/>
            <a:ext cx="5238474" cy="3641778"/>
          </a:xfrm>
          <a:prstGeom prst="rect">
            <a:avLst/>
          </a:prstGeom>
        </p:spPr>
      </p:pic>
      <p:pic>
        <p:nvPicPr>
          <p:cNvPr id="6" name="Picture 5"/>
          <p:cNvPicPr>
            <a:picLocks noChangeAspect="1"/>
          </p:cNvPicPr>
          <p:nvPr/>
        </p:nvPicPr>
        <p:blipFill>
          <a:blip r:embed="rId3"/>
          <a:stretch>
            <a:fillRect/>
          </a:stretch>
        </p:blipFill>
        <p:spPr>
          <a:xfrm>
            <a:off x="324000" y="1281113"/>
            <a:ext cx="6179000" cy="5244362"/>
          </a:xfrm>
          <a:prstGeom prst="rect">
            <a:avLst/>
          </a:prstGeom>
        </p:spPr>
      </p:pic>
    </p:spTree>
    <p:extLst>
      <p:ext uri="{BB962C8B-B14F-4D97-AF65-F5344CB8AC3E}">
        <p14:creationId xmlns:p14="http://schemas.microsoft.com/office/powerpoint/2010/main" val="20066659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Nice Features</a:t>
            </a:r>
          </a:p>
        </p:txBody>
      </p:sp>
      <p:sp>
        <p:nvSpPr>
          <p:cNvPr id="3" name="Text Placeholder 2"/>
          <p:cNvSpPr>
            <a:spLocks noGrp="1"/>
          </p:cNvSpPr>
          <p:nvPr>
            <p:ph type="body" sz="quarter" idx="10"/>
          </p:nvPr>
        </p:nvSpPr>
        <p:spPr/>
        <p:txBody>
          <a:bodyPr/>
          <a:lstStyle/>
          <a:p>
            <a:pPr marL="342900" indent="-342900">
              <a:buFont typeface="Arial" charset="0"/>
              <a:buChar char="•"/>
            </a:pPr>
            <a:r>
              <a:rPr lang="en-US" b="0" dirty="0"/>
              <a:t>Automatic calculation of gradients (</a:t>
            </a:r>
            <a:r>
              <a:rPr lang="en-US" b="0" dirty="0" err="1"/>
              <a:t>autodiff</a:t>
            </a:r>
            <a:r>
              <a:rPr lang="en-US" b="0" dirty="0"/>
              <a:t> / </a:t>
            </a:r>
            <a:r>
              <a:rPr lang="en-US" b="0" dirty="0" err="1"/>
              <a:t>GradientDescentOptimizer</a:t>
            </a:r>
            <a:r>
              <a:rPr lang="en-US" b="0" dirty="0"/>
              <a:t>)</a:t>
            </a:r>
          </a:p>
          <a:p>
            <a:pPr marL="342900" indent="-342900">
              <a:buFont typeface="Arial" charset="0"/>
              <a:buChar char="•"/>
            </a:pPr>
            <a:r>
              <a:rPr lang="en-US" b="0" dirty="0"/>
              <a:t>Parallel Processing</a:t>
            </a:r>
          </a:p>
          <a:p>
            <a:pPr marL="342900" indent="-342900">
              <a:buFont typeface="Arial" charset="0"/>
              <a:buChar char="•"/>
            </a:pPr>
            <a:r>
              <a:rPr lang="en-US" b="0" dirty="0"/>
              <a:t>TensorFlow Serving</a:t>
            </a:r>
          </a:p>
          <a:p>
            <a:pPr marL="342900" indent="-342900">
              <a:buFont typeface="Arial" charset="0"/>
              <a:buChar char="•"/>
            </a:pPr>
            <a:r>
              <a:rPr lang="en-US" b="0" dirty="0"/>
              <a:t>Both low-level and high-level functionality</a:t>
            </a:r>
          </a:p>
          <a:p>
            <a:pPr marL="342900" indent="-342900">
              <a:buFont typeface="Arial" charset="0"/>
              <a:buChar char="•"/>
            </a:pPr>
            <a:r>
              <a:rPr lang="en-US" b="0" dirty="0" err="1"/>
              <a:t>TensorBoard</a:t>
            </a:r>
            <a:endParaRPr lang="en-US" b="0" dirty="0"/>
          </a:p>
          <a:p>
            <a:pPr marL="342900" indent="-342900">
              <a:buFont typeface="Arial" charset="0"/>
              <a:buChar char="•"/>
            </a:pPr>
            <a:endParaRPr lang="en-US" b="0" dirty="0"/>
          </a:p>
        </p:txBody>
      </p:sp>
      <p:pic>
        <p:nvPicPr>
          <p:cNvPr id="4" name="Picture 3"/>
          <p:cNvPicPr>
            <a:picLocks noChangeAspect="1"/>
          </p:cNvPicPr>
          <p:nvPr/>
        </p:nvPicPr>
        <p:blipFill>
          <a:blip r:embed="rId2"/>
          <a:stretch>
            <a:fillRect/>
          </a:stretch>
        </p:blipFill>
        <p:spPr>
          <a:xfrm>
            <a:off x="985180" y="4717998"/>
            <a:ext cx="3801895" cy="1018760"/>
          </a:xfrm>
          <a:prstGeom prst="rect">
            <a:avLst/>
          </a:prstGeom>
        </p:spPr>
      </p:pic>
    </p:spTree>
    <p:extLst>
      <p:ext uri="{BB962C8B-B14F-4D97-AF65-F5344CB8AC3E}">
        <p14:creationId xmlns:p14="http://schemas.microsoft.com/office/powerpoint/2010/main" val="19508073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Integration</a:t>
            </a:r>
          </a:p>
        </p:txBody>
      </p:sp>
      <p:sp>
        <p:nvSpPr>
          <p:cNvPr id="3" name="Text Placeholder 2"/>
          <p:cNvSpPr>
            <a:spLocks noGrp="1"/>
          </p:cNvSpPr>
          <p:nvPr>
            <p:ph type="body" sz="quarter" idx="10"/>
          </p:nvPr>
        </p:nvSpPr>
        <p:spPr/>
        <p:txBody>
          <a:bodyPr/>
          <a:lstStyle/>
          <a:p>
            <a:r>
              <a:rPr lang="en-US" sz="1600" dirty="0"/>
              <a:t>Spark-</a:t>
            </a:r>
            <a:r>
              <a:rPr lang="en-US" sz="1600" dirty="0" err="1"/>
              <a:t>Tensorflow</a:t>
            </a:r>
            <a:r>
              <a:rPr lang="en-US" sz="1600" dirty="0"/>
              <a:t>-Connector </a:t>
            </a:r>
          </a:p>
          <a:p>
            <a:r>
              <a:rPr lang="en-US" sz="1400" b="0" dirty="0" err="1"/>
              <a:t>SparkDF.write.format</a:t>
            </a:r>
            <a:r>
              <a:rPr lang="en-US" sz="1400" b="0" dirty="0"/>
              <a:t>("</a:t>
            </a:r>
            <a:r>
              <a:rPr lang="en-US" sz="1400" b="0" dirty="0" err="1"/>
              <a:t>tfrecords</a:t>
            </a:r>
            <a:r>
              <a:rPr lang="en-US" sz="1400" b="0" dirty="0"/>
              <a:t>").option("</a:t>
            </a:r>
            <a:r>
              <a:rPr lang="en-US" sz="1400" b="0" dirty="0" err="1"/>
              <a:t>recordType</a:t>
            </a:r>
            <a:r>
              <a:rPr lang="en-US" sz="1400" b="0" dirty="0"/>
              <a:t>", "Example").save("youtube-8m-video.tfrecord")</a:t>
            </a:r>
          </a:p>
          <a:p>
            <a:r>
              <a:rPr lang="en-US" sz="1400" b="0" dirty="0" err="1"/>
              <a:t>val</a:t>
            </a:r>
            <a:r>
              <a:rPr lang="en-US" sz="1400" b="0" dirty="0"/>
              <a:t> </a:t>
            </a:r>
            <a:r>
              <a:rPr lang="en-US" sz="1400" b="0" dirty="0" err="1"/>
              <a:t>newSparkDF</a:t>
            </a:r>
            <a:r>
              <a:rPr lang="en-US" sz="1400" b="0" dirty="0"/>
              <a:t>: </a:t>
            </a:r>
            <a:r>
              <a:rPr lang="en-US" sz="1400" b="0" dirty="0" err="1"/>
              <a:t>DataFrame</a:t>
            </a:r>
            <a:r>
              <a:rPr lang="en-US" sz="1400" b="0" dirty="0"/>
              <a:t> = </a:t>
            </a:r>
          </a:p>
          <a:p>
            <a:r>
              <a:rPr lang="en-US" sz="1400" b="0" dirty="0"/>
              <a:t>	</a:t>
            </a:r>
            <a:r>
              <a:rPr lang="en-US" sz="1400" b="0" dirty="0" err="1"/>
              <a:t>spark.read.format</a:t>
            </a:r>
            <a:r>
              <a:rPr lang="en-US" sz="1400" b="0" dirty="0"/>
              <a:t>("</a:t>
            </a:r>
            <a:r>
              <a:rPr lang="en-US" sz="1400" b="0" dirty="0" err="1"/>
              <a:t>tfrecords</a:t>
            </a:r>
            <a:r>
              <a:rPr lang="en-US" sz="1400" b="0" dirty="0"/>
              <a:t>").option("</a:t>
            </a:r>
            <a:r>
              <a:rPr lang="en-US" sz="1400" b="0" dirty="0" err="1"/>
              <a:t>recordType</a:t>
            </a:r>
            <a:r>
              <a:rPr lang="en-US" sz="1400" b="0" dirty="0"/>
              <a:t>", "Example").schema(</a:t>
            </a:r>
            <a:r>
              <a:rPr lang="en-US" sz="1400" b="0" dirty="0" err="1"/>
              <a:t>videoSchema</a:t>
            </a:r>
            <a:r>
              <a:rPr lang="en-US" sz="1400" b="0" dirty="0"/>
              <a:t>).load("youtube-8m-video.tfrecord")</a:t>
            </a:r>
          </a:p>
          <a:p>
            <a:r>
              <a:rPr lang="en-US" sz="1400" b="0" dirty="0"/>
              <a:t>(</a:t>
            </a:r>
            <a:r>
              <a:rPr lang="en-US" sz="1400" b="0" dirty="0">
                <a:hlinkClick r:id="rId2"/>
              </a:rPr>
              <a:t>https://github.com/tensorflow/ecosystem/tree/master/spark/spark-tensorflow-connector)</a:t>
            </a:r>
            <a:endParaRPr lang="en-US" sz="1400" b="0" dirty="0"/>
          </a:p>
          <a:p>
            <a:r>
              <a:rPr lang="en-US" sz="1600" dirty="0" err="1"/>
              <a:t>Databricks</a:t>
            </a:r>
            <a:r>
              <a:rPr lang="en-US" sz="1600" dirty="0"/>
              <a:t>: </a:t>
            </a:r>
            <a:r>
              <a:rPr lang="en-US" sz="1600" dirty="0" err="1"/>
              <a:t>TensorFrames</a:t>
            </a:r>
            <a:r>
              <a:rPr lang="en-US" sz="1600" dirty="0"/>
              <a:t> </a:t>
            </a:r>
            <a:r>
              <a:rPr lang="en-US" sz="1400" b="0" dirty="0">
                <a:hlinkClick r:id="rId3"/>
              </a:rPr>
              <a:t>https://github.com/databricks/tensorframes</a:t>
            </a:r>
            <a:endParaRPr lang="en-US" sz="1400" b="0" dirty="0"/>
          </a:p>
          <a:p>
            <a:r>
              <a:rPr lang="en-US" sz="1400" b="0" dirty="0"/>
              <a:t>https://</a:t>
            </a:r>
            <a:r>
              <a:rPr lang="en-US" sz="1400" b="0" dirty="0" err="1"/>
              <a:t>databricks.com</a:t>
            </a:r>
            <a:r>
              <a:rPr lang="en-US" sz="1400" b="0" dirty="0"/>
              <a:t>/blog/2016/01/25/deep-learning-with-apache-spark-and-</a:t>
            </a:r>
            <a:r>
              <a:rPr lang="en-US" sz="1400" b="0" dirty="0" err="1"/>
              <a:t>tensorflow.html</a:t>
            </a:r>
            <a:endParaRPr lang="en-US" sz="1400" b="0" dirty="0"/>
          </a:p>
          <a:p>
            <a:r>
              <a:rPr lang="en-US" sz="1600" dirty="0"/>
              <a:t>Yahoo: </a:t>
            </a:r>
            <a:r>
              <a:rPr lang="en-US" sz="1600" dirty="0" err="1"/>
              <a:t>TensorFlowOnSpark</a:t>
            </a:r>
            <a:r>
              <a:rPr lang="en-US" sz="1600" dirty="0"/>
              <a:t> </a:t>
            </a:r>
            <a:r>
              <a:rPr lang="en-US" sz="1400" b="0" dirty="0">
                <a:hlinkClick r:id="rId4"/>
              </a:rPr>
              <a:t>https://github.com/yahoo/TensorFlowOnSpark</a:t>
            </a:r>
            <a:endParaRPr lang="en-US" sz="1400" b="0" dirty="0"/>
          </a:p>
          <a:p>
            <a:endParaRPr lang="en-US" sz="1400" b="0" dirty="0"/>
          </a:p>
          <a:p>
            <a:endParaRPr lang="en-US" sz="1400" b="0" dirty="0"/>
          </a:p>
          <a:p>
            <a:endParaRPr lang="en-US" sz="1400" b="0" dirty="0"/>
          </a:p>
          <a:p>
            <a:endParaRPr lang="en-US" sz="1400" b="0" dirty="0"/>
          </a:p>
        </p:txBody>
      </p:sp>
    </p:spTree>
    <p:extLst>
      <p:ext uri="{BB962C8B-B14F-4D97-AF65-F5344CB8AC3E}">
        <p14:creationId xmlns:p14="http://schemas.microsoft.com/office/powerpoint/2010/main" val="15855027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Outlook</a:t>
            </a:r>
          </a:p>
        </p:txBody>
      </p:sp>
      <p:sp>
        <p:nvSpPr>
          <p:cNvPr id="3" name="Text Placeholder 2"/>
          <p:cNvSpPr>
            <a:spLocks noGrp="1"/>
          </p:cNvSpPr>
          <p:nvPr>
            <p:ph type="body" sz="quarter" idx="10"/>
          </p:nvPr>
        </p:nvSpPr>
        <p:spPr/>
        <p:txBody>
          <a:bodyPr/>
          <a:lstStyle/>
          <a:p>
            <a:r>
              <a:rPr lang="en-US" sz="1600" b="0" dirty="0"/>
              <a:t>Most Important topics within SAP should include:</a:t>
            </a:r>
          </a:p>
          <a:p>
            <a:pPr marL="285750" indent="-285750">
              <a:buFont typeface="Arial" charset="0"/>
              <a:buChar char="•"/>
            </a:pPr>
            <a:r>
              <a:rPr lang="en-US" sz="1600" b="0" dirty="0"/>
              <a:t>State-of-the-art model server for Hana, ABAP and SCP</a:t>
            </a:r>
          </a:p>
          <a:p>
            <a:r>
              <a:rPr lang="en-US" sz="1600" b="0" dirty="0"/>
              <a:t>     (Similar to Clipper?)</a:t>
            </a:r>
          </a:p>
          <a:p>
            <a:endParaRPr lang="en-US" sz="1600" b="0" dirty="0"/>
          </a:p>
          <a:p>
            <a:endParaRPr lang="en-US" sz="1600" b="0" dirty="0"/>
          </a:p>
          <a:p>
            <a:endParaRPr lang="en-US" sz="1600" b="0" dirty="0"/>
          </a:p>
          <a:p>
            <a:pPr marL="285750" indent="-285750">
              <a:buFont typeface="Arial" charset="0"/>
              <a:buChar char="•"/>
            </a:pPr>
            <a:r>
              <a:rPr lang="en-US" sz="1600" b="0" dirty="0"/>
              <a:t>Transfer Learning (w/ customer scenarios)</a:t>
            </a:r>
          </a:p>
          <a:p>
            <a:pPr marL="285750" indent="-285750">
              <a:buFont typeface="Arial" charset="0"/>
              <a:buChar char="•"/>
            </a:pPr>
            <a:r>
              <a:rPr lang="en-US" sz="1600" b="0" dirty="0"/>
              <a:t>Recurrent Neural Networks / (Long Short-Term Memory (LSTM) </a:t>
            </a:r>
          </a:p>
          <a:p>
            <a:pPr marL="645750" lvl="3" indent="-285750">
              <a:buFont typeface="Arial" charset="0"/>
              <a:buChar char="•"/>
            </a:pPr>
            <a:r>
              <a:rPr lang="en-US" sz="1400" dirty="0"/>
              <a:t>Time series analysis with variable periodicity</a:t>
            </a:r>
            <a:endParaRPr lang="en-US" sz="1400" b="0" dirty="0"/>
          </a:p>
        </p:txBody>
      </p:sp>
      <p:pic>
        <p:nvPicPr>
          <p:cNvPr id="4" name="Picture 3"/>
          <p:cNvPicPr>
            <a:picLocks noChangeAspect="1"/>
          </p:cNvPicPr>
          <p:nvPr/>
        </p:nvPicPr>
        <p:blipFill>
          <a:blip r:embed="rId2"/>
          <a:stretch>
            <a:fillRect/>
          </a:stretch>
        </p:blipFill>
        <p:spPr>
          <a:xfrm>
            <a:off x="3010659" y="2714729"/>
            <a:ext cx="2873306" cy="1486457"/>
          </a:xfrm>
          <a:prstGeom prst="rect">
            <a:avLst/>
          </a:prstGeom>
        </p:spPr>
      </p:pic>
    </p:spTree>
    <p:extLst>
      <p:ext uri="{BB962C8B-B14F-4D97-AF65-F5344CB8AC3E}">
        <p14:creationId xmlns:p14="http://schemas.microsoft.com/office/powerpoint/2010/main" val="15679970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Networks (Contents: CS231n)</a:t>
            </a:r>
          </a:p>
        </p:txBody>
      </p:sp>
      <p:pic>
        <p:nvPicPr>
          <p:cNvPr id="5" name="Picture 4"/>
          <p:cNvPicPr>
            <a:picLocks noChangeAspect="1"/>
          </p:cNvPicPr>
          <p:nvPr/>
        </p:nvPicPr>
        <p:blipFill>
          <a:blip r:embed="rId2"/>
          <a:stretch>
            <a:fillRect/>
          </a:stretch>
        </p:blipFill>
        <p:spPr>
          <a:xfrm>
            <a:off x="1413979" y="1662141"/>
            <a:ext cx="9365241" cy="4651746"/>
          </a:xfrm>
          <a:prstGeom prst="rect">
            <a:avLst/>
          </a:prstGeom>
        </p:spPr>
      </p:pic>
    </p:spTree>
    <p:extLst>
      <p:ext uri="{BB962C8B-B14F-4D97-AF65-F5344CB8AC3E}">
        <p14:creationId xmlns:p14="http://schemas.microsoft.com/office/powerpoint/2010/main" val="15542172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Networks</a:t>
            </a:r>
          </a:p>
        </p:txBody>
      </p:sp>
      <p:pic>
        <p:nvPicPr>
          <p:cNvPr id="3" name="Picture 2"/>
          <p:cNvPicPr>
            <a:picLocks noChangeAspect="1"/>
          </p:cNvPicPr>
          <p:nvPr/>
        </p:nvPicPr>
        <p:blipFill>
          <a:blip r:embed="rId2"/>
          <a:stretch>
            <a:fillRect/>
          </a:stretch>
        </p:blipFill>
        <p:spPr>
          <a:xfrm>
            <a:off x="1385455" y="1668192"/>
            <a:ext cx="9184842" cy="4652584"/>
          </a:xfrm>
          <a:prstGeom prst="rect">
            <a:avLst/>
          </a:prstGeom>
        </p:spPr>
      </p:pic>
    </p:spTree>
    <p:extLst>
      <p:ext uri="{BB962C8B-B14F-4D97-AF65-F5344CB8AC3E}">
        <p14:creationId xmlns:p14="http://schemas.microsoft.com/office/powerpoint/2010/main" val="1885873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Day 5</a:t>
            </a:r>
          </a:p>
        </p:txBody>
      </p:sp>
      <p:sp>
        <p:nvSpPr>
          <p:cNvPr id="3" name="Text Placeholder 2"/>
          <p:cNvSpPr>
            <a:spLocks noGrp="1"/>
          </p:cNvSpPr>
          <p:nvPr>
            <p:ph type="body" sz="quarter" idx="10"/>
          </p:nvPr>
        </p:nvSpPr>
        <p:spPr/>
        <p:txBody>
          <a:bodyPr/>
          <a:lstStyle/>
          <a:p>
            <a:pPr marL="342900" indent="-342900">
              <a:buFont typeface="Arial" charset="0"/>
              <a:buChar char="•"/>
            </a:pPr>
            <a:r>
              <a:rPr lang="en-US" sz="1600" dirty="0"/>
              <a:t>Introduction to TensorFlow</a:t>
            </a:r>
          </a:p>
          <a:p>
            <a:pPr marL="645750" lvl="3" indent="-285750"/>
            <a:r>
              <a:rPr lang="en-US" sz="1600" b="0" dirty="0"/>
              <a:t>Basic Concepts: Graphs / Sessions</a:t>
            </a:r>
          </a:p>
          <a:p>
            <a:pPr marL="645750" lvl="3" indent="-285750"/>
            <a:endParaRPr lang="en-US" sz="1600" dirty="0"/>
          </a:p>
          <a:p>
            <a:pPr marL="645750" lvl="3" indent="-285750"/>
            <a:r>
              <a:rPr lang="en-US" sz="1600" b="0" dirty="0"/>
              <a:t>Hands-on: Simple Classification</a:t>
            </a:r>
          </a:p>
          <a:p>
            <a:pPr marL="645750" lvl="3" indent="-285750"/>
            <a:endParaRPr lang="en-US" sz="1600" b="0" dirty="0"/>
          </a:p>
          <a:p>
            <a:pPr marL="645750" lvl="3" indent="-285750"/>
            <a:r>
              <a:rPr lang="en-US" sz="1600" b="0" dirty="0"/>
              <a:t>Tensor Board</a:t>
            </a:r>
          </a:p>
          <a:p>
            <a:pPr marL="645750" lvl="3" indent="-285750"/>
            <a:endParaRPr lang="en-US" sz="1600" b="0" dirty="0"/>
          </a:p>
          <a:p>
            <a:pPr marL="645750" lvl="3" indent="-285750"/>
            <a:r>
              <a:rPr lang="en-US" sz="1600" b="0" dirty="0"/>
              <a:t>TensorFlow Serving</a:t>
            </a:r>
          </a:p>
          <a:p>
            <a:pPr marL="645750" lvl="3" indent="-285750"/>
            <a:endParaRPr lang="en-US" sz="1600" b="0" dirty="0"/>
          </a:p>
          <a:p>
            <a:pPr marL="645750" lvl="3" indent="-285750"/>
            <a:r>
              <a:rPr lang="en-US" sz="1600" dirty="0"/>
              <a:t>Convolutional NN</a:t>
            </a:r>
          </a:p>
          <a:p>
            <a:pPr marL="645750" lvl="3" indent="-285750"/>
            <a:endParaRPr lang="en-US" sz="1600" dirty="0"/>
          </a:p>
          <a:p>
            <a:pPr marL="645750" lvl="3" indent="-285750"/>
            <a:r>
              <a:rPr lang="en-US" sz="1600" dirty="0"/>
              <a:t>Recurrent NN</a:t>
            </a:r>
          </a:p>
          <a:p>
            <a:pPr marL="645750" lvl="3" indent="-285750"/>
            <a:endParaRPr lang="en-US" sz="1600" dirty="0"/>
          </a:p>
          <a:p>
            <a:pPr marL="645750" lvl="3" indent="-285750"/>
            <a:r>
              <a:rPr lang="en-US" sz="1600" b="0" dirty="0"/>
              <a:t>HANA and TensorFlow </a:t>
            </a:r>
          </a:p>
          <a:p>
            <a:pPr marL="342900" indent="-342900">
              <a:buFont typeface="Arial" charset="0"/>
              <a:buChar char="•"/>
            </a:pPr>
            <a:endParaRPr lang="en-US" sz="1600" dirty="0"/>
          </a:p>
        </p:txBody>
      </p:sp>
    </p:spTree>
    <p:extLst>
      <p:ext uri="{BB962C8B-B14F-4D97-AF65-F5344CB8AC3E}">
        <p14:creationId xmlns:p14="http://schemas.microsoft.com/office/powerpoint/2010/main" val="9785600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Networks</a:t>
            </a:r>
          </a:p>
        </p:txBody>
      </p:sp>
      <p:pic>
        <p:nvPicPr>
          <p:cNvPr id="3" name="Picture 2"/>
          <p:cNvPicPr>
            <a:picLocks noChangeAspect="1"/>
          </p:cNvPicPr>
          <p:nvPr/>
        </p:nvPicPr>
        <p:blipFill>
          <a:blip r:embed="rId2"/>
          <a:stretch>
            <a:fillRect/>
          </a:stretch>
        </p:blipFill>
        <p:spPr>
          <a:xfrm>
            <a:off x="1413163" y="1657071"/>
            <a:ext cx="9665710" cy="4347935"/>
          </a:xfrm>
          <a:prstGeom prst="rect">
            <a:avLst/>
          </a:prstGeom>
        </p:spPr>
      </p:pic>
    </p:spTree>
    <p:extLst>
      <p:ext uri="{BB962C8B-B14F-4D97-AF65-F5344CB8AC3E}">
        <p14:creationId xmlns:p14="http://schemas.microsoft.com/office/powerpoint/2010/main" val="11656423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Networks</a:t>
            </a:r>
          </a:p>
        </p:txBody>
      </p:sp>
      <p:pic>
        <p:nvPicPr>
          <p:cNvPr id="5" name="Picture 4"/>
          <p:cNvPicPr>
            <a:picLocks noChangeAspect="1"/>
          </p:cNvPicPr>
          <p:nvPr/>
        </p:nvPicPr>
        <p:blipFill>
          <a:blip r:embed="rId2"/>
          <a:stretch>
            <a:fillRect/>
          </a:stretch>
        </p:blipFill>
        <p:spPr>
          <a:xfrm>
            <a:off x="1503891" y="1809712"/>
            <a:ext cx="9590690" cy="4535669"/>
          </a:xfrm>
          <a:prstGeom prst="rect">
            <a:avLst/>
          </a:prstGeom>
        </p:spPr>
      </p:pic>
    </p:spTree>
    <p:extLst>
      <p:ext uri="{BB962C8B-B14F-4D97-AF65-F5344CB8AC3E}">
        <p14:creationId xmlns:p14="http://schemas.microsoft.com/office/powerpoint/2010/main" val="16058376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Networks</a:t>
            </a:r>
          </a:p>
        </p:txBody>
      </p:sp>
      <p:pic>
        <p:nvPicPr>
          <p:cNvPr id="3" name="Picture 2"/>
          <p:cNvPicPr>
            <a:picLocks noChangeAspect="1"/>
          </p:cNvPicPr>
          <p:nvPr/>
        </p:nvPicPr>
        <p:blipFill>
          <a:blip r:embed="rId2"/>
          <a:stretch>
            <a:fillRect/>
          </a:stretch>
        </p:blipFill>
        <p:spPr>
          <a:xfrm>
            <a:off x="2105891" y="1645106"/>
            <a:ext cx="8933728" cy="4643920"/>
          </a:xfrm>
          <a:prstGeom prst="rect">
            <a:avLst/>
          </a:prstGeom>
        </p:spPr>
      </p:pic>
    </p:spTree>
    <p:extLst>
      <p:ext uri="{BB962C8B-B14F-4D97-AF65-F5344CB8AC3E}">
        <p14:creationId xmlns:p14="http://schemas.microsoft.com/office/powerpoint/2010/main" val="18856017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Networks</a:t>
            </a:r>
          </a:p>
        </p:txBody>
      </p:sp>
      <p:pic>
        <p:nvPicPr>
          <p:cNvPr id="3" name="Picture 2"/>
          <p:cNvPicPr>
            <a:picLocks noChangeAspect="1"/>
          </p:cNvPicPr>
          <p:nvPr/>
        </p:nvPicPr>
        <p:blipFill>
          <a:blip r:embed="rId2"/>
          <a:stretch>
            <a:fillRect/>
          </a:stretch>
        </p:blipFill>
        <p:spPr>
          <a:xfrm>
            <a:off x="1094604" y="1337976"/>
            <a:ext cx="10003992" cy="4918722"/>
          </a:xfrm>
          <a:prstGeom prst="rect">
            <a:avLst/>
          </a:prstGeom>
        </p:spPr>
      </p:pic>
    </p:spTree>
    <p:extLst>
      <p:ext uri="{BB962C8B-B14F-4D97-AF65-F5344CB8AC3E}">
        <p14:creationId xmlns:p14="http://schemas.microsoft.com/office/powerpoint/2010/main" val="8928032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Networks</a:t>
            </a:r>
          </a:p>
        </p:txBody>
      </p:sp>
      <p:pic>
        <p:nvPicPr>
          <p:cNvPr id="3" name="Picture 2"/>
          <p:cNvPicPr>
            <a:picLocks noChangeAspect="1"/>
          </p:cNvPicPr>
          <p:nvPr/>
        </p:nvPicPr>
        <p:blipFill>
          <a:blip r:embed="rId2"/>
          <a:stretch>
            <a:fillRect/>
          </a:stretch>
        </p:blipFill>
        <p:spPr>
          <a:xfrm>
            <a:off x="1633199" y="1718826"/>
            <a:ext cx="8926801" cy="4439735"/>
          </a:xfrm>
          <a:prstGeom prst="rect">
            <a:avLst/>
          </a:prstGeom>
        </p:spPr>
      </p:pic>
    </p:spTree>
    <p:extLst>
      <p:ext uri="{BB962C8B-B14F-4D97-AF65-F5344CB8AC3E}">
        <p14:creationId xmlns:p14="http://schemas.microsoft.com/office/powerpoint/2010/main" val="8755609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Networks</a:t>
            </a:r>
          </a:p>
        </p:txBody>
      </p:sp>
      <p:pic>
        <p:nvPicPr>
          <p:cNvPr id="3" name="Picture 2"/>
          <p:cNvPicPr>
            <a:picLocks noChangeAspect="1"/>
          </p:cNvPicPr>
          <p:nvPr/>
        </p:nvPicPr>
        <p:blipFill>
          <a:blip r:embed="rId2"/>
          <a:stretch>
            <a:fillRect/>
          </a:stretch>
        </p:blipFill>
        <p:spPr>
          <a:xfrm>
            <a:off x="1548052" y="1648311"/>
            <a:ext cx="9097096" cy="4666692"/>
          </a:xfrm>
          <a:prstGeom prst="rect">
            <a:avLst/>
          </a:prstGeom>
        </p:spPr>
      </p:pic>
    </p:spTree>
    <p:extLst>
      <p:ext uri="{BB962C8B-B14F-4D97-AF65-F5344CB8AC3E}">
        <p14:creationId xmlns:p14="http://schemas.microsoft.com/office/powerpoint/2010/main" val="9955424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Networks</a:t>
            </a:r>
          </a:p>
        </p:txBody>
      </p:sp>
      <p:pic>
        <p:nvPicPr>
          <p:cNvPr id="3" name="Picture 2"/>
          <p:cNvPicPr>
            <a:picLocks noChangeAspect="1"/>
          </p:cNvPicPr>
          <p:nvPr/>
        </p:nvPicPr>
        <p:blipFill>
          <a:blip r:embed="rId2"/>
          <a:stretch>
            <a:fillRect/>
          </a:stretch>
        </p:blipFill>
        <p:spPr>
          <a:xfrm>
            <a:off x="1387859" y="1761920"/>
            <a:ext cx="9417482" cy="4467646"/>
          </a:xfrm>
          <a:prstGeom prst="rect">
            <a:avLst/>
          </a:prstGeom>
        </p:spPr>
      </p:pic>
    </p:spTree>
    <p:extLst>
      <p:ext uri="{BB962C8B-B14F-4D97-AF65-F5344CB8AC3E}">
        <p14:creationId xmlns:p14="http://schemas.microsoft.com/office/powerpoint/2010/main" val="10369978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Networks</a:t>
            </a:r>
          </a:p>
        </p:txBody>
      </p:sp>
      <p:pic>
        <p:nvPicPr>
          <p:cNvPr id="3" name="Picture 2"/>
          <p:cNvPicPr>
            <a:picLocks noChangeAspect="1"/>
          </p:cNvPicPr>
          <p:nvPr/>
        </p:nvPicPr>
        <p:blipFill>
          <a:blip r:embed="rId2"/>
          <a:stretch>
            <a:fillRect/>
          </a:stretch>
        </p:blipFill>
        <p:spPr>
          <a:xfrm>
            <a:off x="2299855" y="1402631"/>
            <a:ext cx="7313052" cy="4776497"/>
          </a:xfrm>
          <a:prstGeom prst="rect">
            <a:avLst/>
          </a:prstGeom>
        </p:spPr>
      </p:pic>
    </p:spTree>
    <p:extLst>
      <p:ext uri="{BB962C8B-B14F-4D97-AF65-F5344CB8AC3E}">
        <p14:creationId xmlns:p14="http://schemas.microsoft.com/office/powerpoint/2010/main" val="19927165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Networks</a:t>
            </a:r>
          </a:p>
        </p:txBody>
      </p:sp>
      <p:pic>
        <p:nvPicPr>
          <p:cNvPr id="4" name="Picture 3"/>
          <p:cNvPicPr>
            <a:picLocks noChangeAspect="1"/>
          </p:cNvPicPr>
          <p:nvPr/>
        </p:nvPicPr>
        <p:blipFill>
          <a:blip r:embed="rId2"/>
          <a:stretch>
            <a:fillRect/>
          </a:stretch>
        </p:blipFill>
        <p:spPr>
          <a:xfrm>
            <a:off x="1634836" y="1525553"/>
            <a:ext cx="8638742" cy="4777328"/>
          </a:xfrm>
          <a:prstGeom prst="rect">
            <a:avLst/>
          </a:prstGeom>
        </p:spPr>
      </p:pic>
    </p:spTree>
    <p:extLst>
      <p:ext uri="{BB962C8B-B14F-4D97-AF65-F5344CB8AC3E}">
        <p14:creationId xmlns:p14="http://schemas.microsoft.com/office/powerpoint/2010/main" val="15803876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Networks</a:t>
            </a:r>
          </a:p>
        </p:txBody>
      </p:sp>
      <p:pic>
        <p:nvPicPr>
          <p:cNvPr id="4" name="Picture 3"/>
          <p:cNvPicPr>
            <a:picLocks noChangeAspect="1"/>
          </p:cNvPicPr>
          <p:nvPr/>
        </p:nvPicPr>
        <p:blipFill>
          <a:blip r:embed="rId2"/>
          <a:stretch>
            <a:fillRect/>
          </a:stretch>
        </p:blipFill>
        <p:spPr>
          <a:xfrm>
            <a:off x="1288472" y="2081678"/>
            <a:ext cx="10001105" cy="3758805"/>
          </a:xfrm>
          <a:prstGeom prst="rect">
            <a:avLst/>
          </a:prstGeom>
        </p:spPr>
      </p:pic>
    </p:spTree>
    <p:extLst>
      <p:ext uri="{BB962C8B-B14F-4D97-AF65-F5344CB8AC3E}">
        <p14:creationId xmlns:p14="http://schemas.microsoft.com/office/powerpoint/2010/main" val="1497000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Machine Learning?</a:t>
            </a:r>
            <a:endParaRPr lang="en-US" b="0" dirty="0"/>
          </a:p>
        </p:txBody>
      </p:sp>
    </p:spTree>
    <p:extLst>
      <p:ext uri="{BB962C8B-B14F-4D97-AF65-F5344CB8AC3E}">
        <p14:creationId xmlns:p14="http://schemas.microsoft.com/office/powerpoint/2010/main" val="18627507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Autoencoders</a:t>
            </a:r>
            <a:endParaRPr lang="en-US" dirty="0"/>
          </a:p>
        </p:txBody>
      </p:sp>
      <p:pic>
        <p:nvPicPr>
          <p:cNvPr id="3" name="Picture 2"/>
          <p:cNvPicPr>
            <a:picLocks noChangeAspect="1"/>
          </p:cNvPicPr>
          <p:nvPr/>
        </p:nvPicPr>
        <p:blipFill>
          <a:blip r:embed="rId2"/>
          <a:stretch>
            <a:fillRect/>
          </a:stretch>
        </p:blipFill>
        <p:spPr>
          <a:xfrm>
            <a:off x="642655" y="1412760"/>
            <a:ext cx="4504760" cy="5091426"/>
          </a:xfrm>
          <a:prstGeom prst="rect">
            <a:avLst/>
          </a:prstGeom>
        </p:spPr>
      </p:pic>
      <p:pic>
        <p:nvPicPr>
          <p:cNvPr id="4" name="Picture 3"/>
          <p:cNvPicPr>
            <a:picLocks noChangeAspect="1"/>
          </p:cNvPicPr>
          <p:nvPr/>
        </p:nvPicPr>
        <p:blipFill>
          <a:blip r:embed="rId3"/>
          <a:stretch>
            <a:fillRect/>
          </a:stretch>
        </p:blipFill>
        <p:spPr>
          <a:xfrm>
            <a:off x="5503060" y="4710545"/>
            <a:ext cx="6366140" cy="1691842"/>
          </a:xfrm>
          <a:prstGeom prst="rect">
            <a:avLst/>
          </a:prstGeom>
        </p:spPr>
      </p:pic>
    </p:spTree>
    <p:extLst>
      <p:ext uri="{BB962C8B-B14F-4D97-AF65-F5344CB8AC3E}">
        <p14:creationId xmlns:p14="http://schemas.microsoft.com/office/powerpoint/2010/main" val="1614489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Dream</a:t>
            </a:r>
          </a:p>
        </p:txBody>
      </p:sp>
      <p:sp>
        <p:nvSpPr>
          <p:cNvPr id="3" name="Text Placeholder 2"/>
          <p:cNvSpPr>
            <a:spLocks noGrp="1"/>
          </p:cNvSpPr>
          <p:nvPr>
            <p:ph type="body" sz="quarter" idx="10"/>
          </p:nvPr>
        </p:nvSpPr>
        <p:spPr>
          <a:xfrm>
            <a:off x="324000" y="5452176"/>
            <a:ext cx="10798582" cy="817419"/>
          </a:xfrm>
        </p:spPr>
        <p:txBody>
          <a:bodyPr/>
          <a:lstStyle/>
          <a:p>
            <a:endParaRPr lang="en-US" dirty="0"/>
          </a:p>
          <a:p>
            <a:r>
              <a:rPr lang="en-US" dirty="0">
                <a:hlinkClick r:id="rId2"/>
              </a:rPr>
              <a:t>http://www.datascienceassn.org/content/tensorflow-tutorial-deepdream-algorithm</a:t>
            </a:r>
            <a:endParaRPr lang="en-US" dirty="0"/>
          </a:p>
          <a:p>
            <a:endParaRPr lang="en-US" dirty="0"/>
          </a:p>
        </p:txBody>
      </p:sp>
      <p:pic>
        <p:nvPicPr>
          <p:cNvPr id="4" name="Picture 3"/>
          <p:cNvPicPr>
            <a:picLocks noChangeAspect="1"/>
          </p:cNvPicPr>
          <p:nvPr/>
        </p:nvPicPr>
        <p:blipFill>
          <a:blip r:embed="rId3"/>
          <a:stretch>
            <a:fillRect/>
          </a:stretch>
        </p:blipFill>
        <p:spPr>
          <a:xfrm>
            <a:off x="2136873" y="1583912"/>
            <a:ext cx="8420291" cy="4276974"/>
          </a:xfrm>
          <a:prstGeom prst="rect">
            <a:avLst/>
          </a:prstGeom>
        </p:spPr>
      </p:pic>
    </p:spTree>
    <p:extLst>
      <p:ext uri="{BB962C8B-B14F-4D97-AF65-F5344CB8AC3E}">
        <p14:creationId xmlns:p14="http://schemas.microsoft.com/office/powerpoint/2010/main" val="11999001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Neural Networks</a:t>
            </a:r>
          </a:p>
        </p:txBody>
      </p:sp>
      <p:pic>
        <p:nvPicPr>
          <p:cNvPr id="8" name="Picture 7"/>
          <p:cNvPicPr>
            <a:picLocks noChangeAspect="1"/>
          </p:cNvPicPr>
          <p:nvPr/>
        </p:nvPicPr>
        <p:blipFill>
          <a:blip r:embed="rId2"/>
          <a:stretch>
            <a:fillRect/>
          </a:stretch>
        </p:blipFill>
        <p:spPr>
          <a:xfrm>
            <a:off x="2591966" y="1779678"/>
            <a:ext cx="7009268" cy="4186653"/>
          </a:xfrm>
          <a:prstGeom prst="rect">
            <a:avLst/>
          </a:prstGeom>
        </p:spPr>
      </p:pic>
    </p:spTree>
    <p:extLst>
      <p:ext uri="{BB962C8B-B14F-4D97-AF65-F5344CB8AC3E}">
        <p14:creationId xmlns:p14="http://schemas.microsoft.com/office/powerpoint/2010/main" val="18507790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Neural Networks</a:t>
            </a:r>
          </a:p>
        </p:txBody>
      </p:sp>
      <p:pic>
        <p:nvPicPr>
          <p:cNvPr id="4" name="Picture 3"/>
          <p:cNvPicPr>
            <a:picLocks noChangeAspect="1"/>
          </p:cNvPicPr>
          <p:nvPr/>
        </p:nvPicPr>
        <p:blipFill>
          <a:blip r:embed="rId2"/>
          <a:stretch>
            <a:fillRect/>
          </a:stretch>
        </p:blipFill>
        <p:spPr>
          <a:xfrm>
            <a:off x="2778269" y="2365303"/>
            <a:ext cx="6832600" cy="2794000"/>
          </a:xfrm>
          <a:prstGeom prst="rect">
            <a:avLst/>
          </a:prstGeom>
        </p:spPr>
      </p:pic>
    </p:spTree>
    <p:extLst>
      <p:ext uri="{BB962C8B-B14F-4D97-AF65-F5344CB8AC3E}">
        <p14:creationId xmlns:p14="http://schemas.microsoft.com/office/powerpoint/2010/main" val="18909888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Neural Networks</a:t>
            </a:r>
          </a:p>
        </p:txBody>
      </p:sp>
      <p:pic>
        <p:nvPicPr>
          <p:cNvPr id="3" name="Picture 2"/>
          <p:cNvPicPr>
            <a:picLocks noChangeAspect="1"/>
          </p:cNvPicPr>
          <p:nvPr/>
        </p:nvPicPr>
        <p:blipFill>
          <a:blip r:embed="rId2"/>
          <a:stretch>
            <a:fillRect/>
          </a:stretch>
        </p:blipFill>
        <p:spPr>
          <a:xfrm>
            <a:off x="1869614" y="2181730"/>
            <a:ext cx="8200187" cy="3567906"/>
          </a:xfrm>
          <a:prstGeom prst="rect">
            <a:avLst/>
          </a:prstGeom>
        </p:spPr>
      </p:pic>
    </p:spTree>
    <p:extLst>
      <p:ext uri="{BB962C8B-B14F-4D97-AF65-F5344CB8AC3E}">
        <p14:creationId xmlns:p14="http://schemas.microsoft.com/office/powerpoint/2010/main" val="12394125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Neural Networks - LSTMs</a:t>
            </a:r>
          </a:p>
        </p:txBody>
      </p:sp>
      <p:pic>
        <p:nvPicPr>
          <p:cNvPr id="5" name="Picture 4"/>
          <p:cNvPicPr>
            <a:picLocks noChangeAspect="1"/>
          </p:cNvPicPr>
          <p:nvPr/>
        </p:nvPicPr>
        <p:blipFill>
          <a:blip r:embed="rId2"/>
          <a:stretch>
            <a:fillRect/>
          </a:stretch>
        </p:blipFill>
        <p:spPr>
          <a:xfrm>
            <a:off x="1440873" y="2175631"/>
            <a:ext cx="8945273" cy="3797625"/>
          </a:xfrm>
          <a:prstGeom prst="rect">
            <a:avLst/>
          </a:prstGeom>
        </p:spPr>
      </p:pic>
    </p:spTree>
    <p:extLst>
      <p:ext uri="{BB962C8B-B14F-4D97-AF65-F5344CB8AC3E}">
        <p14:creationId xmlns:p14="http://schemas.microsoft.com/office/powerpoint/2010/main" val="2148981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Neural Networks / LSTMs</a:t>
            </a:r>
          </a:p>
        </p:txBody>
      </p:sp>
      <p:sp>
        <p:nvSpPr>
          <p:cNvPr id="3" name="Rectangle 2"/>
          <p:cNvSpPr/>
          <p:nvPr/>
        </p:nvSpPr>
        <p:spPr>
          <a:xfrm>
            <a:off x="528061" y="3142795"/>
            <a:ext cx="8491248" cy="738664"/>
          </a:xfrm>
          <a:prstGeom prst="rect">
            <a:avLst/>
          </a:prstGeom>
        </p:spPr>
        <p:txBody>
          <a:bodyPr wrap="square">
            <a:spAutoFit/>
          </a:bodyPr>
          <a:lstStyle/>
          <a:p>
            <a:r>
              <a:rPr lang="en-US" dirty="0">
                <a:hlinkClick r:id="rId2"/>
              </a:rPr>
              <a:t>http://colah.github.io/posts/2015-08-Understanding-LSTMs/</a:t>
            </a:r>
            <a:endParaRPr lang="en-US" dirty="0"/>
          </a:p>
          <a:p>
            <a:endParaRPr lang="en-US" dirty="0"/>
          </a:p>
        </p:txBody>
      </p:sp>
    </p:spTree>
    <p:extLst>
      <p:ext uri="{BB962C8B-B14F-4D97-AF65-F5344CB8AC3E}">
        <p14:creationId xmlns:p14="http://schemas.microsoft.com/office/powerpoint/2010/main" val="18733813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theme/theme1.xml><?xml version="1.0" encoding="utf-8"?>
<a:theme xmlns:a="http://schemas.openxmlformats.org/drawingml/2006/main" name="SAP_2017_16x9_white">
  <a:themeElements>
    <a:clrScheme name="SAP_colors_white_template">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20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ts val="6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7_16x9_white" id="{BC2F5B2B-8DF0-F946-8931-D8D22DECCF4F}" vid="{9B92C28D-19E0-F341-AA0F-F96CE0B881B7}"/>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SAP_2017_16x9_white</Template>
  <TotalTime>15832</TotalTime>
  <Words>5281</Words>
  <Application>Microsoft Macintosh PowerPoint</Application>
  <PresentationFormat>Custom</PresentationFormat>
  <Paragraphs>614</Paragraphs>
  <Slides>97</Slides>
  <Notes>9</Notes>
  <HiddenSlides>2</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97</vt:i4>
      </vt:variant>
    </vt:vector>
  </HeadingPairs>
  <TitlesOfParts>
    <vt:vector size="109" baseType="lpstr">
      <vt:lpstr>Arial Unicode MS</vt:lpstr>
      <vt:lpstr>Arial</vt:lpstr>
      <vt:lpstr>Calibri</vt:lpstr>
      <vt:lpstr>Cambria Math</vt:lpstr>
      <vt:lpstr>Courier New</vt:lpstr>
      <vt:lpstr>inherit</vt:lpstr>
      <vt:lpstr>Lucida Console</vt:lpstr>
      <vt:lpstr>Monotype Sorts</vt:lpstr>
      <vt:lpstr>Symbol</vt:lpstr>
      <vt:lpstr>Wingdings</vt:lpstr>
      <vt:lpstr>Wingdings</vt:lpstr>
      <vt:lpstr>SAP_2017_16x9_white</vt:lpstr>
      <vt:lpstr>Introduction to Machine Learning for S/4HANA</vt:lpstr>
      <vt:lpstr>Introduction to Machine Learning (3-Day Training)</vt:lpstr>
      <vt:lpstr>Scalable Machine Learning (1-Day Training) Introduction to TensorFlow (1-Day Training)</vt:lpstr>
      <vt:lpstr>Agenda: Day 1</vt:lpstr>
      <vt:lpstr>Agenda: Day 2</vt:lpstr>
      <vt:lpstr>Agenda: Day 3</vt:lpstr>
      <vt:lpstr>Agenda: Day 4</vt:lpstr>
      <vt:lpstr>Agenda: Day 5</vt:lpstr>
      <vt:lpstr>What is Machine Learning?</vt:lpstr>
      <vt:lpstr>What is Machine Learning?</vt:lpstr>
      <vt:lpstr>What is Machine Learning?</vt:lpstr>
      <vt:lpstr>What is Machine Learning?</vt:lpstr>
      <vt:lpstr>What is Machine Learning?</vt:lpstr>
      <vt:lpstr>Our Training Environment</vt:lpstr>
      <vt:lpstr>Why Python, Scikit-Learn, and TensorFlow?</vt:lpstr>
      <vt:lpstr>The Incredible Growth of Python</vt:lpstr>
      <vt:lpstr>Python, R for Analytics, Data Science and Machine Learning</vt:lpstr>
      <vt:lpstr>Python, R for Analytics, Data Science and Machine Learning</vt:lpstr>
      <vt:lpstr>Python, R for Machine Learning vs. Data Science</vt:lpstr>
      <vt:lpstr>Why Scitkit Learn?</vt:lpstr>
      <vt:lpstr>Spark Pipelines (inspired by scikit-learn)</vt:lpstr>
      <vt:lpstr>Scitkit-Learn: Estimators</vt:lpstr>
      <vt:lpstr>When not to use Scikit-Learn?</vt:lpstr>
      <vt:lpstr>TensorFlow</vt:lpstr>
      <vt:lpstr>Questions?</vt:lpstr>
      <vt:lpstr>Main Categories of Machine Learning</vt:lpstr>
      <vt:lpstr>How to select the right algorithm?  (The cheat sheet below may not be of much use.)</vt:lpstr>
      <vt:lpstr>PowerPoint Presentation</vt:lpstr>
      <vt:lpstr>PowerPoint Presentation</vt:lpstr>
      <vt:lpstr>Machine Learning Concepts</vt:lpstr>
      <vt:lpstr>Supervised Machine Learning</vt:lpstr>
      <vt:lpstr>Machine Learning Concepts: Generalization (Supervised Learning)</vt:lpstr>
      <vt:lpstr>Machine Learning Concepts: Dimensionality Reduction (Unsupervised Learning)</vt:lpstr>
      <vt:lpstr>Similarities between Generalization and Dimensionality Reduction</vt:lpstr>
      <vt:lpstr>Bias and Variance</vt:lpstr>
      <vt:lpstr>Decision Trees</vt:lpstr>
      <vt:lpstr>Decision Trees (CART)</vt:lpstr>
      <vt:lpstr>Decision Trees (CART)</vt:lpstr>
      <vt:lpstr>Decision Tree Boundaries</vt:lpstr>
      <vt:lpstr>“Growing the tree” – CART Algorithm </vt:lpstr>
      <vt:lpstr>Disadvantages of Decision Trees</vt:lpstr>
      <vt:lpstr>Regularization Hyperparameters</vt:lpstr>
      <vt:lpstr>Ensemble Methods</vt:lpstr>
      <vt:lpstr>Ensemble Methods</vt:lpstr>
      <vt:lpstr>Bagging and Pasting / Random Features and Subspaces</vt:lpstr>
      <vt:lpstr>Random Forest</vt:lpstr>
      <vt:lpstr>Random Forest / Extra-Trees</vt:lpstr>
      <vt:lpstr>Boosting</vt:lpstr>
      <vt:lpstr>Gradient Boosted Decision Trees</vt:lpstr>
      <vt:lpstr>Gradient Boosted Decision Trees</vt:lpstr>
      <vt:lpstr>XGBoost</vt:lpstr>
      <vt:lpstr>Unsupervised Learning - Clustering</vt:lpstr>
      <vt:lpstr>Unsupervised Learning - K-Means Clustering</vt:lpstr>
      <vt:lpstr>Cluster Analysis – Partitioning Algorithms </vt:lpstr>
      <vt:lpstr>K-means Algorithm</vt:lpstr>
      <vt:lpstr>K-means Algorithm</vt:lpstr>
      <vt:lpstr>Evaluating the Quality of the Result</vt:lpstr>
      <vt:lpstr>Cluster Analysis – Partitioning Algorithms – K Means</vt:lpstr>
      <vt:lpstr>Elbow Method </vt:lpstr>
      <vt:lpstr>K-Means++</vt:lpstr>
      <vt:lpstr>K-means – Other Considerations</vt:lpstr>
      <vt:lpstr>Hierarchical Clustering</vt:lpstr>
      <vt:lpstr>PowerPoint Presentation</vt:lpstr>
      <vt:lpstr>Dimensionality Reduction – Principle Component Analysis (PCA)</vt:lpstr>
      <vt:lpstr>PCA – Intuition</vt:lpstr>
      <vt:lpstr>PCA – Intuition</vt:lpstr>
      <vt:lpstr>PCA – Via Singular Value Decomposition</vt:lpstr>
      <vt:lpstr>Introduction to TensorFlow</vt:lpstr>
      <vt:lpstr>What isTensorFlow?</vt:lpstr>
      <vt:lpstr>What isTensorFlow?</vt:lpstr>
      <vt:lpstr>TensorFlow</vt:lpstr>
      <vt:lpstr>Growth rates based on GitHub star count</vt:lpstr>
      <vt:lpstr>Why use TensorFlow?</vt:lpstr>
      <vt:lpstr>SAP HANA 2.0 – TensorFlow Serving Integration</vt:lpstr>
      <vt:lpstr>Nice Features</vt:lpstr>
      <vt:lpstr>Spark Integration</vt:lpstr>
      <vt:lpstr>Outlook</vt:lpstr>
      <vt:lpstr>Convolutional Neural Networks (Contents: CS231n)</vt:lpstr>
      <vt:lpstr>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Autoencoders</vt:lpstr>
      <vt:lpstr>Deep Dream</vt:lpstr>
      <vt:lpstr>Recurrent Neural Networks</vt:lpstr>
      <vt:lpstr>Recurrent Neural Networks</vt:lpstr>
      <vt:lpstr>Recurrent Neural Networks</vt:lpstr>
      <vt:lpstr>Recurrent Neural Networks - LSTMs</vt:lpstr>
      <vt:lpstr>Recurrent Neural Networks / LSTMs</vt:lpstr>
      <vt:lpstr>PowerPoint Presentation</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Alternate PowerPoint title page  option 4</dc:title>
  <dc:creator>Microsoft Office User</dc:creator>
  <cp:keywords>2017/16:9/white</cp:keywords>
  <cp:lastModifiedBy>Addanki, Santosh Kumar</cp:lastModifiedBy>
  <cp:revision>155</cp:revision>
  <dcterms:created xsi:type="dcterms:W3CDTF">2017-05-12T16:52:03Z</dcterms:created>
  <dcterms:modified xsi:type="dcterms:W3CDTF">2018-05-29T07:13:57Z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1357826825</vt:i4>
  </property>
  <property fmtid="{D5CDD505-2E9C-101B-9397-08002B2CF9AE}" pid="3" name="_NewReviewCycle">
    <vt:lpwstr/>
  </property>
  <property fmtid="{D5CDD505-2E9C-101B-9397-08002B2CF9AE}" pid="4" name="_EmailSubject">
    <vt:lpwstr>Color Palette/Stationery Next Steps </vt:lpwstr>
  </property>
  <property fmtid="{D5CDD505-2E9C-101B-9397-08002B2CF9AE}" pid="5" name="_AuthorEmail">
    <vt:lpwstr>heidi.bitz@sap.com</vt:lpwstr>
  </property>
  <property fmtid="{D5CDD505-2E9C-101B-9397-08002B2CF9AE}" pid="6" name="_AuthorEmailDisplayName">
    <vt:lpwstr>Bitz, Heidi</vt:lpwstr>
  </property>
</Properties>
</file>